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4" r:id="rId9"/>
    <p:sldId id="265"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6" d="100"/>
          <a:sy n="66" d="100"/>
        </p:scale>
        <p:origin x="6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28D7E9-78AA-41BF-A5C9-CF0D15BE252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17C2E1E-854F-4388-A705-6EC8BF5B5F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6EDB904-6F28-40FA-8BF8-E9581B4F87CE}"/>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5" name="Symbol zastępczy stopki 4">
            <a:extLst>
              <a:ext uri="{FF2B5EF4-FFF2-40B4-BE49-F238E27FC236}">
                <a16:creationId xmlns:a16="http://schemas.microsoft.com/office/drawing/2014/main" id="{D8C0D529-0A71-4E3C-93EF-86E7D3DCA7F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41BCC01-4C2E-4429-8378-8DFCE91B4DA9}"/>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334119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13F069-D12E-4D7B-A5A2-01ACB0B26B4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A879AF52-FAF4-41E6-BDEA-1B26C3E8799E}"/>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F161B68-2203-4357-BD6A-4325025F1591}"/>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5" name="Symbol zastępczy stopki 4">
            <a:extLst>
              <a:ext uri="{FF2B5EF4-FFF2-40B4-BE49-F238E27FC236}">
                <a16:creationId xmlns:a16="http://schemas.microsoft.com/office/drawing/2014/main" id="{1E08BE80-BE3A-44EE-AAF2-181000442CD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4323BAF-7F62-46EE-A606-E15D87E2586C}"/>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4084693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EA0F18C-E0EE-4E01-83ED-C3E74F2CDA7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C75DBC3B-E614-4554-BEB2-24057FDE4864}"/>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8E0AA90-6A2E-4CF1-8913-DA08421234F1}"/>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5" name="Symbol zastępczy stopki 4">
            <a:extLst>
              <a:ext uri="{FF2B5EF4-FFF2-40B4-BE49-F238E27FC236}">
                <a16:creationId xmlns:a16="http://schemas.microsoft.com/office/drawing/2014/main" id="{D8520592-FD42-4CF8-A421-11BC75EC27E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34BCE8B-0004-457D-B931-FF86068A4CB7}"/>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3912003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D05791-3121-4C45-B965-EB232BBB770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6FD67D6-D251-42DD-A95D-D4708B5341D9}"/>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FDB1180-2761-4008-BC46-B547CF1A6DEF}"/>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5" name="Symbol zastępczy stopki 4">
            <a:extLst>
              <a:ext uri="{FF2B5EF4-FFF2-40B4-BE49-F238E27FC236}">
                <a16:creationId xmlns:a16="http://schemas.microsoft.com/office/drawing/2014/main" id="{731DB49F-3591-4997-9F74-77A15417E04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740425C-CB1A-4BD4-A2CA-8D49C8303394}"/>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345616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F17AD3-7248-4CE2-B74A-68B30846E3E7}"/>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F008FB8D-ED07-48F9-8FBB-2972390FA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737AD8DA-30DE-491F-801A-55421B0E7DE4}"/>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5" name="Symbol zastępczy stopki 4">
            <a:extLst>
              <a:ext uri="{FF2B5EF4-FFF2-40B4-BE49-F238E27FC236}">
                <a16:creationId xmlns:a16="http://schemas.microsoft.com/office/drawing/2014/main" id="{57600CB9-CEE2-430A-ACA1-36A9AD3078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303EBD2-FDFD-4108-AEF8-776D98E65AE9}"/>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132307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79B319-88A2-4A9F-9CE2-4723D859295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6E5A4C4-25F7-4648-9868-3E8FB300D234}"/>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74D61D57-1EB3-42AF-8DEA-E3F038868147}"/>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A69C69CE-5637-400C-830A-F94B04E9796E}"/>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6" name="Symbol zastępczy stopki 5">
            <a:extLst>
              <a:ext uri="{FF2B5EF4-FFF2-40B4-BE49-F238E27FC236}">
                <a16:creationId xmlns:a16="http://schemas.microsoft.com/office/drawing/2014/main" id="{655E9153-DA61-4880-8B3D-DF9756501EA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8D14F8B-14CD-484C-82AE-A38646F4D925}"/>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244889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D24449-7178-402E-BBE2-C4E3551BA169}"/>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89589B79-32AF-4E2A-B0AA-B1C7BABDE2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5244FA4B-FFD4-4B01-A295-105B2B8E9D11}"/>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5E77F00-D46F-4062-B907-D5982DDDCD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5E8426DF-172C-4DB8-8357-DDF6DB9DB0D1}"/>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BC939633-DB56-45F1-8E51-5E1FBA8962FC}"/>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8" name="Symbol zastępczy stopki 7">
            <a:extLst>
              <a:ext uri="{FF2B5EF4-FFF2-40B4-BE49-F238E27FC236}">
                <a16:creationId xmlns:a16="http://schemas.microsoft.com/office/drawing/2014/main" id="{29E2C209-2AD5-4E49-BF53-1E2F8F76D75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B64E5F89-CCDF-4C07-B76D-AC28F417A34B}"/>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337817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191097-CB05-4189-BDDF-C0A956DFC73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E2B9C246-0E2D-4B4E-8B33-FBC323571522}"/>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4" name="Symbol zastępczy stopki 3">
            <a:extLst>
              <a:ext uri="{FF2B5EF4-FFF2-40B4-BE49-F238E27FC236}">
                <a16:creationId xmlns:a16="http://schemas.microsoft.com/office/drawing/2014/main" id="{1901A936-6517-4D98-97F9-E9AC5AAE0CF7}"/>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31E009E-7AA5-4D82-8D82-50697A4F64A7}"/>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26662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A6318C3-8ED6-46E7-A879-FEE26FEB4F3B}"/>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3" name="Symbol zastępczy stopki 2">
            <a:extLst>
              <a:ext uri="{FF2B5EF4-FFF2-40B4-BE49-F238E27FC236}">
                <a16:creationId xmlns:a16="http://schemas.microsoft.com/office/drawing/2014/main" id="{B6D66A96-59E8-4C92-9127-A6177BF1DAF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4414820-CACA-42E0-974E-22EBCE27797E}"/>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409891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BB1C75-D232-445C-8401-1CE1DA93761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9789F70-0646-4340-BE48-2DA59FD74B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4AA59F8D-6B1D-41AA-B396-7D1E712D9B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58A82F3A-BDD8-4D2C-83C6-6A44D2FC9A0B}"/>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6" name="Symbol zastępczy stopki 5">
            <a:extLst>
              <a:ext uri="{FF2B5EF4-FFF2-40B4-BE49-F238E27FC236}">
                <a16:creationId xmlns:a16="http://schemas.microsoft.com/office/drawing/2014/main" id="{C231FC06-37B8-446C-9823-C3C440F9852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9A93426-A531-46BE-8E21-015EFD5A79E5}"/>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334507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9789AE-4DBD-4285-9388-A356CB5EEB1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D57250D-915A-4C4C-BF31-05F1ABC66E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BF17B289-6EAA-4852-B556-6FE3CDD99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11A98B4B-89BD-4720-A614-3AB1A2D77FAE}"/>
              </a:ext>
            </a:extLst>
          </p:cNvPr>
          <p:cNvSpPr>
            <a:spLocks noGrp="1"/>
          </p:cNvSpPr>
          <p:nvPr>
            <p:ph type="dt" sz="half" idx="10"/>
          </p:nvPr>
        </p:nvSpPr>
        <p:spPr/>
        <p:txBody>
          <a:bodyPr/>
          <a:lstStyle/>
          <a:p>
            <a:fld id="{9EB93B7B-18B6-4488-97EC-736AF9D1EBC5}" type="datetimeFigureOut">
              <a:rPr lang="pl-PL" smtClean="0"/>
              <a:t>31.03.2021</a:t>
            </a:fld>
            <a:endParaRPr lang="pl-PL"/>
          </a:p>
        </p:txBody>
      </p:sp>
      <p:sp>
        <p:nvSpPr>
          <p:cNvPr id="6" name="Symbol zastępczy stopki 5">
            <a:extLst>
              <a:ext uri="{FF2B5EF4-FFF2-40B4-BE49-F238E27FC236}">
                <a16:creationId xmlns:a16="http://schemas.microsoft.com/office/drawing/2014/main" id="{6D7A531B-AD7A-4CEB-991E-C62EDF8F49C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FDF8BAA-BD37-4D1E-A7B1-2C24A31BE78C}"/>
              </a:ext>
            </a:extLst>
          </p:cNvPr>
          <p:cNvSpPr>
            <a:spLocks noGrp="1"/>
          </p:cNvSpPr>
          <p:nvPr>
            <p:ph type="sldNum" sz="quarter" idx="12"/>
          </p:nvPr>
        </p:nvSpPr>
        <p:spPr/>
        <p:txBody>
          <a:bodyPr/>
          <a:lstStyle/>
          <a:p>
            <a:fld id="{51489A20-EC7F-4B46-AFB8-E89F5C0B4570}" type="slidenum">
              <a:rPr lang="pl-PL" smtClean="0"/>
              <a:t>‹#›</a:t>
            </a:fld>
            <a:endParaRPr lang="pl-PL"/>
          </a:p>
        </p:txBody>
      </p:sp>
    </p:spTree>
    <p:extLst>
      <p:ext uri="{BB962C8B-B14F-4D97-AF65-F5344CB8AC3E}">
        <p14:creationId xmlns:p14="http://schemas.microsoft.com/office/powerpoint/2010/main" val="191645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F673B89C-F505-48E5-A954-2FB73843C1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39404768-3F5A-41FD-9D53-95599F310E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ABB6621-5ED5-482F-9E87-87FBC12016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93B7B-18B6-4488-97EC-736AF9D1EBC5}" type="datetimeFigureOut">
              <a:rPr lang="pl-PL" smtClean="0"/>
              <a:t>31.03.2021</a:t>
            </a:fld>
            <a:endParaRPr lang="pl-PL"/>
          </a:p>
        </p:txBody>
      </p:sp>
      <p:sp>
        <p:nvSpPr>
          <p:cNvPr id="5" name="Symbol zastępczy stopki 4">
            <a:extLst>
              <a:ext uri="{FF2B5EF4-FFF2-40B4-BE49-F238E27FC236}">
                <a16:creationId xmlns:a16="http://schemas.microsoft.com/office/drawing/2014/main" id="{8E8E3A38-191B-4E04-9BFE-08E7DD2370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F0155F4-85AA-4CF8-B162-861E824C3D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89A20-EC7F-4B46-AFB8-E89F5C0B4570}" type="slidenum">
              <a:rPr lang="pl-PL" smtClean="0"/>
              <a:t>‹#›</a:t>
            </a:fld>
            <a:endParaRPr lang="pl-PL"/>
          </a:p>
        </p:txBody>
      </p:sp>
    </p:spTree>
    <p:extLst>
      <p:ext uri="{BB962C8B-B14F-4D97-AF65-F5344CB8AC3E}">
        <p14:creationId xmlns:p14="http://schemas.microsoft.com/office/powerpoint/2010/main" val="157817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22F8BCAF-CE04-44CD-B0A8-3D93ED401330}"/>
              </a:ext>
            </a:extLst>
          </p:cNvPr>
          <p:cNvPicPr>
            <a:picLocks noChangeAspect="1"/>
          </p:cNvPicPr>
          <p:nvPr/>
        </p:nvPicPr>
        <p:blipFill>
          <a:blip r:embed="rId2"/>
          <a:stretch>
            <a:fillRect/>
          </a:stretch>
        </p:blipFill>
        <p:spPr>
          <a:xfrm>
            <a:off x="295275" y="90714"/>
            <a:ext cx="3507468" cy="6352673"/>
          </a:xfrm>
          <a:prstGeom prst="rect">
            <a:avLst/>
          </a:prstGeom>
        </p:spPr>
      </p:pic>
      <p:sp>
        <p:nvSpPr>
          <p:cNvPr id="2" name="Tytuł 1">
            <a:extLst>
              <a:ext uri="{FF2B5EF4-FFF2-40B4-BE49-F238E27FC236}">
                <a16:creationId xmlns:a16="http://schemas.microsoft.com/office/drawing/2014/main" id="{356C5DCD-1965-4FC6-AFB6-D4ACD1FE5585}"/>
              </a:ext>
            </a:extLst>
          </p:cNvPr>
          <p:cNvSpPr>
            <a:spLocks noGrp="1"/>
          </p:cNvSpPr>
          <p:nvPr>
            <p:ph type="ctrTitle"/>
          </p:nvPr>
        </p:nvSpPr>
        <p:spPr>
          <a:xfrm>
            <a:off x="4615544" y="4235677"/>
            <a:ext cx="3773715" cy="249237"/>
          </a:xfrm>
        </p:spPr>
        <p:txBody>
          <a:bodyPr>
            <a:normAutofit fontScale="90000"/>
          </a:bodyPr>
          <a:lstStyle/>
          <a:p>
            <a:endParaRPr lang="pl-PL" dirty="0"/>
          </a:p>
        </p:txBody>
      </p:sp>
      <p:sp>
        <p:nvSpPr>
          <p:cNvPr id="3" name="Podtytuł 2">
            <a:extLst>
              <a:ext uri="{FF2B5EF4-FFF2-40B4-BE49-F238E27FC236}">
                <a16:creationId xmlns:a16="http://schemas.microsoft.com/office/drawing/2014/main" id="{CA3A6FA9-AC33-4F68-B0C2-44EEB459717B}"/>
              </a:ext>
            </a:extLst>
          </p:cNvPr>
          <p:cNvSpPr>
            <a:spLocks noGrp="1"/>
          </p:cNvSpPr>
          <p:nvPr>
            <p:ph type="subTitle" idx="1"/>
          </p:nvPr>
        </p:nvSpPr>
        <p:spPr>
          <a:xfrm>
            <a:off x="4093029" y="90713"/>
            <a:ext cx="7687582" cy="3338287"/>
          </a:xfrm>
        </p:spPr>
        <p:txBody>
          <a:bodyPr>
            <a:normAutofit/>
          </a:bodyPr>
          <a:lstStyle/>
          <a:p>
            <a:r>
              <a:rPr lang="pl-PL" dirty="0"/>
              <a:t>Konstytucja marcowa 1921 (Ustawa z dnia 17 marca 1921 r. – Konstytucja Rzeczypospolitej Polskiej[1]) – ustawa konstytucyjna uchwalona przez Sejm Ustawodawczy, opublikowana 1 czerwca 1921. Mimo uchwalenia w 1921 roku wiele jej postanowień weszło w życie dopiero po wyborach do parlamentu w 1922 roku i wyborze prezydenta. Obowiązywała do 23 kwietnia 1935. Składała się z siedmiu rozdziałów.</a:t>
            </a:r>
          </a:p>
          <a:p>
            <a:endParaRPr lang="pl-PL" dirty="0"/>
          </a:p>
        </p:txBody>
      </p:sp>
    </p:spTree>
    <p:extLst>
      <p:ext uri="{BB962C8B-B14F-4D97-AF65-F5344CB8AC3E}">
        <p14:creationId xmlns:p14="http://schemas.microsoft.com/office/powerpoint/2010/main" val="380176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833A64-AE7D-42CF-9714-C770D1BA79F3}"/>
              </a:ext>
            </a:extLst>
          </p:cNvPr>
          <p:cNvSpPr>
            <a:spLocks noGrp="1"/>
          </p:cNvSpPr>
          <p:nvPr>
            <p:ph type="title"/>
          </p:nvPr>
        </p:nvSpPr>
        <p:spPr>
          <a:xfrm>
            <a:off x="261258" y="-116113"/>
            <a:ext cx="9535886" cy="3077028"/>
          </a:xfrm>
        </p:spPr>
        <p:txBody>
          <a:bodyPr>
            <a:noAutofit/>
          </a:bodyPr>
          <a:lstStyle/>
          <a:p>
            <a:r>
              <a:rPr lang="pl-PL" sz="2400" dirty="0"/>
              <a:t>Była to pierwsza nowoczesna polska konstytucja. Wprowadzała egalitarny ustrój republiki demokratycznej o </a:t>
            </a:r>
            <a:r>
              <a:rPr lang="pl-PL" sz="2400" dirty="0" err="1"/>
              <a:t>parlamentarno</a:t>
            </a:r>
            <a:r>
              <a:rPr lang="pl-PL" sz="2400" dirty="0"/>
              <a:t>-gabinetowym systemie rządów. Władzę zwierzchnią (art. 2) przyznawała Narodowi (bez normatywnej jego definicji, gdyż </a:t>
            </a:r>
            <a:r>
              <a:rPr lang="pl-PL" sz="2400" dirty="0" err="1"/>
              <a:t>ustrojodawca</a:t>
            </a:r>
            <a:r>
              <a:rPr lang="pl-PL" sz="2400" dirty="0"/>
              <a:t> oparł się na stanowisku doktryny francuskiej, uznającej naród za podmiotowość polityczną wszystkich obywateli państwa, bez względu na ich przynależność etniczną), który nie sprawował jej sam, lecz za pośrednictwem specjalnych organów, zbudowanych zgodnie z monteskiuszowską koncepcją trójpodziału władz (art. 2 in fine).</a:t>
            </a:r>
          </a:p>
        </p:txBody>
      </p:sp>
      <p:sp>
        <p:nvSpPr>
          <p:cNvPr id="3" name="Symbol zastępczy zawartości 2">
            <a:extLst>
              <a:ext uri="{FF2B5EF4-FFF2-40B4-BE49-F238E27FC236}">
                <a16:creationId xmlns:a16="http://schemas.microsoft.com/office/drawing/2014/main" id="{F57977D7-2DE9-49C1-A315-DDB34424D104}"/>
              </a:ext>
            </a:extLst>
          </p:cNvPr>
          <p:cNvSpPr>
            <a:spLocks noGrp="1"/>
          </p:cNvSpPr>
          <p:nvPr>
            <p:ph idx="1"/>
          </p:nvPr>
        </p:nvSpPr>
        <p:spPr>
          <a:xfrm>
            <a:off x="591457" y="3040175"/>
            <a:ext cx="10515600" cy="3650911"/>
          </a:xfrm>
        </p:spPr>
        <p:txBody>
          <a:bodyPr>
            <a:normAutofit fontScale="85000" lnSpcReduction="20000"/>
          </a:bodyPr>
          <a:lstStyle/>
          <a:p>
            <a:r>
              <a:rPr lang="pl-PL" dirty="0"/>
              <a:t>Okres obowiązywania konstytucji marcowej</a:t>
            </a:r>
          </a:p>
          <a:p>
            <a:r>
              <a:rPr lang="pl-PL" dirty="0"/>
              <a:t>Konstytucja uchwalona 17 marca 1921 opublikowana została w Dzienniku Ustaw 1 czerwca 1921 i na mocy jej postanowień weszła wówczas w życie.</a:t>
            </a:r>
          </a:p>
          <a:p>
            <a:endParaRPr lang="pl-PL" dirty="0"/>
          </a:p>
          <a:p>
            <a:r>
              <a:rPr lang="pl-PL" dirty="0"/>
              <a:t>Równolegle z konstytucją marcową na mocy przepisów przejściowych uchwalonych przez Sejm Ustawodawczy obowiązywały postanowienia małej konstytucji z 1919 w odniesieniu do spraw ustrojowych związanych z funkcjonowaniem parlamentu i urzędu Naczelnika Państwa jako głowy państwa polskiego. Konstytucja marcowa 1921 i mała konstytucja z 1919 obowiązywały równolegle od 1 czerwca 1921 do 11 grudnia 1922 to jest do chwili wyboru przez Zgromadzenie Narodowe Prezydenta Rzeczypospolitej i objęcia przez niego urzędu</a:t>
            </a:r>
          </a:p>
        </p:txBody>
      </p:sp>
    </p:spTree>
    <p:extLst>
      <p:ext uri="{BB962C8B-B14F-4D97-AF65-F5344CB8AC3E}">
        <p14:creationId xmlns:p14="http://schemas.microsoft.com/office/powerpoint/2010/main" val="27473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C50103-8946-4BED-B113-0EA1EEBFCF0B}"/>
              </a:ext>
            </a:extLst>
          </p:cNvPr>
          <p:cNvSpPr>
            <a:spLocks noGrp="1"/>
          </p:cNvSpPr>
          <p:nvPr>
            <p:ph type="title"/>
          </p:nvPr>
        </p:nvSpPr>
        <p:spPr>
          <a:xfrm>
            <a:off x="838200" y="365125"/>
            <a:ext cx="10515600" cy="2450646"/>
          </a:xfrm>
        </p:spPr>
        <p:txBody>
          <a:bodyPr>
            <a:noAutofit/>
          </a:bodyPr>
          <a:lstStyle/>
          <a:p>
            <a:r>
              <a:rPr lang="pl-PL" sz="1400" dirty="0"/>
              <a:t>Konstytucja ta obowiązywała jako najwyższy akt prawny Rzeczypospolitej od 1 czerwca 1921 do chwili wejścia w życie konstytucji kwietniowej z 23 kwietnia 1935, czyli do 24 kwietnia 1935. Zaś niektóre jej przepisy obowiązywały równolegle z konstytucją kwietniową na mocy jej postanowień. W manifeście PKWN 22 lipca 1944 roku, przyjęto obowiązywanie konstytucji marcowej, jako jedynej obowiązującej legalnie (w opozycji do kwietniowej), aż do zwołania Sejmu Ustawodawczego, mającego uchwalić nową konstytucję. Ponadto do niektórych przepisów konstytucji marcowej odwoływała się także Mała Konstytucja z 1947.</a:t>
            </a:r>
            <a:br>
              <a:rPr lang="pl-PL" sz="1400" dirty="0"/>
            </a:br>
            <a:br>
              <a:rPr lang="pl-PL" sz="1400" dirty="0"/>
            </a:br>
            <a:r>
              <a:rPr lang="pl-PL" sz="1400" dirty="0"/>
              <a:t>Jeśli przyjąć, że Rząd RP na uchodźstwie działał na podstawie przepisów konstytucji kwietniowej, to za datę końcowego stosowania przepisów konstytucji marcowej i kwietniowej należy przyjąć dzień 22 grudnia 1990 kiedy to Prezydent RP na Uchodźstwie i Prezes Rady Ministrów złożyli swe urzędy symbolicznie przekazując je nowo zaprzysiężonemu Prezydentowi RP Lechowi Wałęsie.</a:t>
            </a:r>
          </a:p>
        </p:txBody>
      </p:sp>
      <p:pic>
        <p:nvPicPr>
          <p:cNvPr id="4" name="Symbol zastępczy zawartości 3">
            <a:extLst>
              <a:ext uri="{FF2B5EF4-FFF2-40B4-BE49-F238E27FC236}">
                <a16:creationId xmlns:a16="http://schemas.microsoft.com/office/drawing/2014/main" id="{A3915ECA-81A0-4D67-9EFB-617A36B7F451}"/>
              </a:ext>
            </a:extLst>
          </p:cNvPr>
          <p:cNvPicPr>
            <a:picLocks noGrp="1" noChangeAspect="1"/>
          </p:cNvPicPr>
          <p:nvPr>
            <p:ph idx="1"/>
          </p:nvPr>
        </p:nvPicPr>
        <p:blipFill>
          <a:blip r:embed="rId2"/>
          <a:stretch>
            <a:fillRect/>
          </a:stretch>
        </p:blipFill>
        <p:spPr>
          <a:xfrm>
            <a:off x="544285" y="2815771"/>
            <a:ext cx="6110514" cy="3454400"/>
          </a:xfrm>
          <a:prstGeom prst="rect">
            <a:avLst/>
          </a:prstGeom>
        </p:spPr>
      </p:pic>
    </p:spTree>
    <p:extLst>
      <p:ext uri="{BB962C8B-B14F-4D97-AF65-F5344CB8AC3E}">
        <p14:creationId xmlns:p14="http://schemas.microsoft.com/office/powerpoint/2010/main" val="3358880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1141D7-6A34-4314-AA1F-D5451FE3BDFB}"/>
              </a:ext>
            </a:extLst>
          </p:cNvPr>
          <p:cNvSpPr>
            <a:spLocks noGrp="1"/>
          </p:cNvSpPr>
          <p:nvPr>
            <p:ph type="title"/>
          </p:nvPr>
        </p:nvSpPr>
        <p:spPr>
          <a:xfrm>
            <a:off x="402772" y="815068"/>
            <a:ext cx="10515600" cy="1325563"/>
          </a:xfrm>
        </p:spPr>
        <p:txBody>
          <a:bodyPr>
            <a:noAutofit/>
          </a:bodyPr>
          <a:lstStyle/>
          <a:p>
            <a:r>
              <a:rPr lang="pl-PL" sz="1800" dirty="0"/>
              <a:t>Władza ustawodawcza</a:t>
            </a:r>
            <a:br>
              <a:rPr lang="pl-PL" sz="1800" dirty="0"/>
            </a:br>
            <a:r>
              <a:rPr lang="pl-PL" sz="1800" dirty="0"/>
              <a:t>Konstytucja ustanowiła dwuizbowy parlament (Sejm i Senat) o pozycji nadrzędnej wobec innych organów państwa. W określonych przypadkach Izby łączyły się w Zgromadzenie Narodowe, do którego kompetencji należały: wybór Prezydenta i przyjęcie od niego przysięgi oraz okresowa (co 25 lat) rewizja Konstytucji (dokonywana zwykłą większością głosów).</a:t>
            </a:r>
            <a:br>
              <a:rPr lang="pl-PL" sz="1800" dirty="0"/>
            </a:br>
            <a:br>
              <a:rPr lang="pl-PL" sz="1800" dirty="0"/>
            </a:br>
            <a:r>
              <a:rPr lang="pl-PL" sz="1800" dirty="0"/>
              <a:t>Kadencja Sejmu trwała 5 lat; kadencja Senatu zaczynała się i kończyła wraz z kadencją Sejmu. Wybory do obu izb były pięcioprzymiotnikowe; Konstytucja nie określała liczby posłów natomiast liczba członków Senatu miała być równa 1/4 liczby posłów. W wielu opracowaniach, mylnie, można się spotkać z opinią iż konstytucja określała liczbę posłów na 444, lecz wynikało to z ordynacji wyborczej, a nie konstytucji.</a:t>
            </a:r>
          </a:p>
        </p:txBody>
      </p:sp>
      <p:sp>
        <p:nvSpPr>
          <p:cNvPr id="3" name="Symbol zastępczy zawartości 2">
            <a:extLst>
              <a:ext uri="{FF2B5EF4-FFF2-40B4-BE49-F238E27FC236}">
                <a16:creationId xmlns:a16="http://schemas.microsoft.com/office/drawing/2014/main" id="{81F254ED-CF4A-43FA-89CA-4992B2D299EB}"/>
              </a:ext>
            </a:extLst>
          </p:cNvPr>
          <p:cNvSpPr>
            <a:spLocks noGrp="1"/>
          </p:cNvSpPr>
          <p:nvPr>
            <p:ph idx="1"/>
          </p:nvPr>
        </p:nvSpPr>
        <p:spPr>
          <a:xfrm>
            <a:off x="402772" y="2754539"/>
            <a:ext cx="10515600" cy="2717346"/>
          </a:xfrm>
        </p:spPr>
        <p:txBody>
          <a:bodyPr>
            <a:normAutofit/>
          </a:bodyPr>
          <a:lstStyle/>
          <a:p>
            <a:r>
              <a:rPr lang="pl-PL" sz="1400" dirty="0"/>
              <a:t>Inicjatywa ustawodawcza przysługiwała Rządowi i Sejmowi. Senat, izba wyższa, była jej pozbawiona, miała natomiast prawo veta zawieszającego, czyli wstrzymania projektu ustawy na 30 dni bądź wprowadzenia poprawek. Sejm mógł ponownie uchwalić wstrzymaną przez Senat ustawę bądź odrzucić poprawki kwalifikowaną większością 11/20 głosów. Parlament miał także prawo udzielenia amnestii wyłącznie w drodze ustawowej.</a:t>
            </a:r>
          </a:p>
          <a:p>
            <a:endParaRPr lang="pl-PL" sz="1400" dirty="0"/>
          </a:p>
          <a:p>
            <a:r>
              <a:rPr lang="pl-PL" sz="1400" dirty="0"/>
              <a:t>Parlament mógł być rozwiązany przed końcem kadencji przez Sejm (większością 2/3 głosów) lub przez Prezydenta za zgodą 3/5 liczby członków Senatu.</a:t>
            </a:r>
          </a:p>
          <a:p>
            <a:endParaRPr lang="pl-PL" sz="1400" dirty="0"/>
          </a:p>
          <a:p>
            <a:r>
              <a:rPr lang="pl-PL" sz="1400" dirty="0"/>
              <a:t>Zmiana Konstytucji wymagała uchwały obu Izb, podjętej większością 2/3 głosów; ponadto drugi z rzędu Sejm mógł dokonać zmiany Konstytucji większością 3/5 głosów (bez udziału Senatu), zaś co 25 lat Zgromadzenie Narodowe mogło dokonać rewizji Konstytucji zwykłą większością głosów.</a:t>
            </a:r>
          </a:p>
          <a:p>
            <a:endParaRPr lang="pl-PL" sz="1100" dirty="0"/>
          </a:p>
          <a:p>
            <a:endParaRPr lang="pl-PL" sz="1100" dirty="0"/>
          </a:p>
        </p:txBody>
      </p:sp>
    </p:spTree>
    <p:extLst>
      <p:ext uri="{BB962C8B-B14F-4D97-AF65-F5344CB8AC3E}">
        <p14:creationId xmlns:p14="http://schemas.microsoft.com/office/powerpoint/2010/main" val="270035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D8B75-69A4-4572-8880-28CE3F7E2BD7}"/>
              </a:ext>
            </a:extLst>
          </p:cNvPr>
          <p:cNvSpPr>
            <a:spLocks noGrp="1"/>
          </p:cNvSpPr>
          <p:nvPr>
            <p:ph type="title"/>
          </p:nvPr>
        </p:nvSpPr>
        <p:spPr>
          <a:xfrm>
            <a:off x="838200" y="365125"/>
            <a:ext cx="10515600" cy="2639332"/>
          </a:xfrm>
        </p:spPr>
        <p:txBody>
          <a:bodyPr>
            <a:noAutofit/>
          </a:bodyPr>
          <a:lstStyle/>
          <a:p>
            <a:r>
              <a:rPr lang="pl-PL" sz="2400" dirty="0"/>
              <a:t>Prawa wyborcze</a:t>
            </a:r>
            <a:br>
              <a:rPr lang="pl-PL" sz="2400" dirty="0"/>
            </a:br>
            <a:r>
              <a:rPr lang="pl-PL" sz="2400" dirty="0"/>
              <a:t>Czynne prawo wyborcze:</a:t>
            </a:r>
            <a:br>
              <a:rPr lang="pl-PL" sz="2400" dirty="0"/>
            </a:br>
            <a:br>
              <a:rPr lang="pl-PL" sz="2400" dirty="0"/>
            </a:br>
            <a:r>
              <a:rPr lang="pl-PL" sz="2400" dirty="0"/>
              <a:t>w wyborach do Sejmu: 21 lat</a:t>
            </a:r>
            <a:br>
              <a:rPr lang="pl-PL" sz="2400" dirty="0"/>
            </a:br>
            <a:r>
              <a:rPr lang="pl-PL" sz="2400" dirty="0"/>
              <a:t>w wyborach do Senatu: 30 lat</a:t>
            </a:r>
            <a:br>
              <a:rPr lang="pl-PL" sz="2400" dirty="0"/>
            </a:br>
            <a:r>
              <a:rPr lang="pl-PL" sz="2400" dirty="0"/>
              <a:t>Bierne prawo wyborcze:</a:t>
            </a:r>
            <a:br>
              <a:rPr lang="pl-PL" sz="2400" dirty="0"/>
            </a:br>
            <a:br>
              <a:rPr lang="pl-PL" sz="2400" dirty="0"/>
            </a:br>
            <a:r>
              <a:rPr lang="pl-PL" sz="2400" dirty="0"/>
              <a:t>w wyborach do Sejmu: 25 lat</a:t>
            </a:r>
            <a:br>
              <a:rPr lang="pl-PL" sz="2400" dirty="0"/>
            </a:br>
            <a:r>
              <a:rPr lang="pl-PL" sz="2400" dirty="0"/>
              <a:t>w wyborach do Senatu: 40 lat</a:t>
            </a:r>
          </a:p>
        </p:txBody>
      </p:sp>
      <p:sp>
        <p:nvSpPr>
          <p:cNvPr id="3" name="Symbol zastępczy zawartości 2">
            <a:extLst>
              <a:ext uri="{FF2B5EF4-FFF2-40B4-BE49-F238E27FC236}">
                <a16:creationId xmlns:a16="http://schemas.microsoft.com/office/drawing/2014/main" id="{69DDD051-2695-4269-9A04-4189CA1A8849}"/>
              </a:ext>
            </a:extLst>
          </p:cNvPr>
          <p:cNvSpPr>
            <a:spLocks noGrp="1"/>
          </p:cNvSpPr>
          <p:nvPr>
            <p:ph idx="1"/>
          </p:nvPr>
        </p:nvSpPr>
        <p:spPr>
          <a:xfrm>
            <a:off x="838200" y="3280229"/>
            <a:ext cx="10515600" cy="2896734"/>
          </a:xfrm>
        </p:spPr>
        <p:txBody>
          <a:bodyPr/>
          <a:lstStyle/>
          <a:p>
            <a:pPr marL="0" indent="0">
              <a:buNone/>
            </a:pPr>
            <a:r>
              <a:rPr lang="pl-PL" dirty="0"/>
              <a:t>A teraz </a:t>
            </a:r>
            <a:r>
              <a:rPr lang="pl-PL" dirty="0" err="1"/>
              <a:t>pare</a:t>
            </a:r>
            <a:r>
              <a:rPr lang="pl-PL" dirty="0"/>
              <a:t> zdjęć </a:t>
            </a:r>
          </a:p>
        </p:txBody>
      </p:sp>
    </p:spTree>
    <p:extLst>
      <p:ext uri="{BB962C8B-B14F-4D97-AF65-F5344CB8AC3E}">
        <p14:creationId xmlns:p14="http://schemas.microsoft.com/office/powerpoint/2010/main" val="278311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7AC84B30-5278-424E-A51B-9F42035C4040}"/>
              </a:ext>
            </a:extLst>
          </p:cNvPr>
          <p:cNvPicPr>
            <a:picLocks noChangeAspect="1"/>
          </p:cNvPicPr>
          <p:nvPr/>
        </p:nvPicPr>
        <p:blipFill>
          <a:blip r:embed="rId2"/>
          <a:stretch>
            <a:fillRect/>
          </a:stretch>
        </p:blipFill>
        <p:spPr>
          <a:xfrm>
            <a:off x="227012" y="126391"/>
            <a:ext cx="4591731" cy="6605218"/>
          </a:xfrm>
          <a:prstGeom prst="rect">
            <a:avLst/>
          </a:prstGeom>
        </p:spPr>
      </p:pic>
      <p:pic>
        <p:nvPicPr>
          <p:cNvPr id="3" name="Obraz 2">
            <a:extLst>
              <a:ext uri="{FF2B5EF4-FFF2-40B4-BE49-F238E27FC236}">
                <a16:creationId xmlns:a16="http://schemas.microsoft.com/office/drawing/2014/main" id="{B68D7B7B-8460-4B31-A8F9-50E9CC4E0997}"/>
              </a:ext>
            </a:extLst>
          </p:cNvPr>
          <p:cNvPicPr>
            <a:picLocks noChangeAspect="1"/>
          </p:cNvPicPr>
          <p:nvPr/>
        </p:nvPicPr>
        <p:blipFill>
          <a:blip r:embed="rId3"/>
          <a:stretch>
            <a:fillRect/>
          </a:stretch>
        </p:blipFill>
        <p:spPr>
          <a:xfrm>
            <a:off x="5284334" y="300563"/>
            <a:ext cx="6102503" cy="4188434"/>
          </a:xfrm>
          <a:prstGeom prst="rect">
            <a:avLst/>
          </a:prstGeom>
        </p:spPr>
      </p:pic>
    </p:spTree>
    <p:extLst>
      <p:ext uri="{BB962C8B-B14F-4D97-AF65-F5344CB8AC3E}">
        <p14:creationId xmlns:p14="http://schemas.microsoft.com/office/powerpoint/2010/main" val="407565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E96FD7-8966-41E1-85BE-843C5F3256E6}"/>
              </a:ext>
            </a:extLst>
          </p:cNvPr>
          <p:cNvSpPr>
            <a:spLocks noGrp="1"/>
          </p:cNvSpPr>
          <p:nvPr>
            <p:ph type="title"/>
          </p:nvPr>
        </p:nvSpPr>
        <p:spPr/>
        <p:txBody>
          <a:bodyPr/>
          <a:lstStyle/>
          <a:p>
            <a:endParaRPr lang="pl-PL"/>
          </a:p>
        </p:txBody>
      </p:sp>
      <p:pic>
        <p:nvPicPr>
          <p:cNvPr id="4" name="Symbol zastępczy zawartości 3">
            <a:extLst>
              <a:ext uri="{FF2B5EF4-FFF2-40B4-BE49-F238E27FC236}">
                <a16:creationId xmlns:a16="http://schemas.microsoft.com/office/drawing/2014/main" id="{0FEB00F9-25F1-4165-9E86-A7A01B045BCC}"/>
              </a:ext>
            </a:extLst>
          </p:cNvPr>
          <p:cNvPicPr>
            <a:picLocks noGrp="1" noChangeAspect="1"/>
          </p:cNvPicPr>
          <p:nvPr>
            <p:ph idx="1"/>
          </p:nvPr>
        </p:nvPicPr>
        <p:blipFill>
          <a:blip r:embed="rId2"/>
          <a:stretch>
            <a:fillRect/>
          </a:stretch>
        </p:blipFill>
        <p:spPr>
          <a:xfrm>
            <a:off x="441097" y="653142"/>
            <a:ext cx="11599684" cy="5326743"/>
          </a:xfrm>
          <a:prstGeom prst="rect">
            <a:avLst/>
          </a:prstGeom>
        </p:spPr>
      </p:pic>
    </p:spTree>
    <p:extLst>
      <p:ext uri="{BB962C8B-B14F-4D97-AF65-F5344CB8AC3E}">
        <p14:creationId xmlns:p14="http://schemas.microsoft.com/office/powerpoint/2010/main" val="140345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A84799-7C68-452E-A4D6-A104FEBFD9A8}"/>
              </a:ext>
            </a:extLst>
          </p:cNvPr>
          <p:cNvSpPr>
            <a:spLocks noGrp="1"/>
          </p:cNvSpPr>
          <p:nvPr>
            <p:ph type="title"/>
          </p:nvPr>
        </p:nvSpPr>
        <p:spPr/>
        <p:txBody>
          <a:bodyPr/>
          <a:lstStyle/>
          <a:p>
            <a:endParaRPr lang="pl-PL"/>
          </a:p>
        </p:txBody>
      </p:sp>
      <p:pic>
        <p:nvPicPr>
          <p:cNvPr id="4" name="Symbol zastępczy zawartości 3">
            <a:extLst>
              <a:ext uri="{FF2B5EF4-FFF2-40B4-BE49-F238E27FC236}">
                <a16:creationId xmlns:a16="http://schemas.microsoft.com/office/drawing/2014/main" id="{317CAAD7-D598-4048-BCC6-1EFB312A91CB}"/>
              </a:ext>
            </a:extLst>
          </p:cNvPr>
          <p:cNvPicPr>
            <a:picLocks noGrp="1" noChangeAspect="1"/>
          </p:cNvPicPr>
          <p:nvPr>
            <p:ph idx="1"/>
          </p:nvPr>
        </p:nvPicPr>
        <p:blipFill>
          <a:blip r:embed="rId2"/>
          <a:stretch>
            <a:fillRect/>
          </a:stretch>
        </p:blipFill>
        <p:spPr>
          <a:xfrm>
            <a:off x="412214" y="261258"/>
            <a:ext cx="10941586" cy="5994400"/>
          </a:xfrm>
          <a:prstGeom prst="rect">
            <a:avLst/>
          </a:prstGeom>
        </p:spPr>
      </p:pic>
    </p:spTree>
    <p:extLst>
      <p:ext uri="{BB962C8B-B14F-4D97-AF65-F5344CB8AC3E}">
        <p14:creationId xmlns:p14="http://schemas.microsoft.com/office/powerpoint/2010/main" val="2206379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C45812-0E8C-4917-8980-29A29749E83E}"/>
              </a:ext>
            </a:extLst>
          </p:cNvPr>
          <p:cNvSpPr>
            <a:spLocks noGrp="1"/>
          </p:cNvSpPr>
          <p:nvPr>
            <p:ph type="title"/>
          </p:nvPr>
        </p:nvSpPr>
        <p:spPr/>
        <p:txBody>
          <a:bodyPr/>
          <a:lstStyle/>
          <a:p>
            <a:endParaRPr lang="pl-PL"/>
          </a:p>
        </p:txBody>
      </p:sp>
      <p:pic>
        <p:nvPicPr>
          <p:cNvPr id="4" name="Symbol zastępczy zawartości 3">
            <a:extLst>
              <a:ext uri="{FF2B5EF4-FFF2-40B4-BE49-F238E27FC236}">
                <a16:creationId xmlns:a16="http://schemas.microsoft.com/office/drawing/2014/main" id="{EEF44FFE-5B39-4E12-93CB-EABC170AF1A2}"/>
              </a:ext>
            </a:extLst>
          </p:cNvPr>
          <p:cNvPicPr>
            <a:picLocks noGrp="1" noChangeAspect="1"/>
          </p:cNvPicPr>
          <p:nvPr>
            <p:ph idx="1"/>
          </p:nvPr>
        </p:nvPicPr>
        <p:blipFill>
          <a:blip r:embed="rId2"/>
          <a:stretch>
            <a:fillRect/>
          </a:stretch>
        </p:blipFill>
        <p:spPr>
          <a:xfrm>
            <a:off x="1988457" y="211539"/>
            <a:ext cx="8418286" cy="6281336"/>
          </a:xfrm>
          <a:prstGeom prst="rect">
            <a:avLst/>
          </a:prstGeom>
        </p:spPr>
      </p:pic>
    </p:spTree>
    <p:extLst>
      <p:ext uri="{BB962C8B-B14F-4D97-AF65-F5344CB8AC3E}">
        <p14:creationId xmlns:p14="http://schemas.microsoft.com/office/powerpoint/2010/main" val="424664018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700</Words>
  <Application>Microsoft Office PowerPoint</Application>
  <PresentationFormat>Panoramiczny</PresentationFormat>
  <Paragraphs>15</Paragraphs>
  <Slides>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9</vt:i4>
      </vt:variant>
    </vt:vector>
  </HeadingPairs>
  <TitlesOfParts>
    <vt:vector size="13" baseType="lpstr">
      <vt:lpstr>Arial</vt:lpstr>
      <vt:lpstr>Calibri</vt:lpstr>
      <vt:lpstr>Calibri Light</vt:lpstr>
      <vt:lpstr>Motyw pakietu Office</vt:lpstr>
      <vt:lpstr>Prezentacja programu PowerPoint</vt:lpstr>
      <vt:lpstr>Była to pierwsza nowoczesna polska konstytucja. Wprowadzała egalitarny ustrój republiki demokratycznej o parlamentarno-gabinetowym systemie rządów. Władzę zwierzchnią (art. 2) przyznawała Narodowi (bez normatywnej jego definicji, gdyż ustrojodawca oparł się na stanowisku doktryny francuskiej, uznającej naród za podmiotowość polityczną wszystkich obywateli państwa, bez względu na ich przynależność etniczną), który nie sprawował jej sam, lecz za pośrednictwem specjalnych organów, zbudowanych zgodnie z monteskiuszowską koncepcją trójpodziału władz (art. 2 in fine).</vt:lpstr>
      <vt:lpstr>Konstytucja ta obowiązywała jako najwyższy akt prawny Rzeczypospolitej od 1 czerwca 1921 do chwili wejścia w życie konstytucji kwietniowej z 23 kwietnia 1935, czyli do 24 kwietnia 1935. Zaś niektóre jej przepisy obowiązywały równolegle z konstytucją kwietniową na mocy jej postanowień. W manifeście PKWN 22 lipca 1944 roku, przyjęto obowiązywanie konstytucji marcowej, jako jedynej obowiązującej legalnie (w opozycji do kwietniowej), aż do zwołania Sejmu Ustawodawczego, mającego uchwalić nową konstytucję. Ponadto do niektórych przepisów konstytucji marcowej odwoływała się także Mała Konstytucja z 1947.  Jeśli przyjąć, że Rząd RP na uchodźstwie działał na podstawie przepisów konstytucji kwietniowej, to za datę końcowego stosowania przepisów konstytucji marcowej i kwietniowej należy przyjąć dzień 22 grudnia 1990 kiedy to Prezydent RP na Uchodźstwie i Prezes Rady Ministrów złożyli swe urzędy symbolicznie przekazując je nowo zaprzysiężonemu Prezydentowi RP Lechowi Wałęsie.</vt:lpstr>
      <vt:lpstr>Władza ustawodawcza Konstytucja ustanowiła dwuizbowy parlament (Sejm i Senat) o pozycji nadrzędnej wobec innych organów państwa. W określonych przypadkach Izby łączyły się w Zgromadzenie Narodowe, do którego kompetencji należały: wybór Prezydenta i przyjęcie od niego przysięgi oraz okresowa (co 25 lat) rewizja Konstytucji (dokonywana zwykłą większością głosów).  Kadencja Sejmu trwała 5 lat; kadencja Senatu zaczynała się i kończyła wraz z kadencją Sejmu. Wybory do obu izb były pięcioprzymiotnikowe; Konstytucja nie określała liczby posłów natomiast liczba członków Senatu miała być równa 1/4 liczby posłów. W wielu opracowaniach, mylnie, można się spotkać z opinią iż konstytucja określała liczbę posłów na 444, lecz wynikało to z ordynacji wyborczej, a nie konstytucji.</vt:lpstr>
      <vt:lpstr>Prawa wyborcze Czynne prawo wyborcze:  w wyborach do Sejmu: 21 lat w wyborach do Senatu: 30 lat Bierne prawo wyborcze:  w wyborach do Sejmu: 25 lat w wyborach do Senatu: 40 lat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Uczeń</dc:creator>
  <cp:lastModifiedBy>Uczeń</cp:lastModifiedBy>
  <cp:revision>4</cp:revision>
  <dcterms:created xsi:type="dcterms:W3CDTF">2021-03-31T08:04:29Z</dcterms:created>
  <dcterms:modified xsi:type="dcterms:W3CDTF">2021-03-31T10:25:29Z</dcterms:modified>
</cp:coreProperties>
</file>