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57" r:id="rId13"/>
    <p:sldId id="258" r:id="rId14"/>
    <p:sldId id="292" r:id="rId15"/>
    <p:sldId id="259" r:id="rId16"/>
    <p:sldId id="280" r:id="rId17"/>
    <p:sldId id="281" r:id="rId18"/>
    <p:sldId id="260" r:id="rId19"/>
    <p:sldId id="265" r:id="rId20"/>
    <p:sldId id="262" r:id="rId21"/>
    <p:sldId id="264" r:id="rId22"/>
    <p:sldId id="261" r:id="rId23"/>
    <p:sldId id="263" r:id="rId24"/>
    <p:sldId id="266" r:id="rId25"/>
    <p:sldId id="271" r:id="rId26"/>
    <p:sldId id="267" r:id="rId27"/>
    <p:sldId id="268" r:id="rId28"/>
    <p:sldId id="269" r:id="rId29"/>
    <p:sldId id="270" r:id="rId30"/>
    <p:sldId id="272" r:id="rId31"/>
    <p:sldId id="273" r:id="rId32"/>
    <p:sldId id="274" r:id="rId33"/>
    <p:sldId id="275" r:id="rId34"/>
    <p:sldId id="277" r:id="rId35"/>
    <p:sldId id="276" r:id="rId36"/>
    <p:sldId id="279" r:id="rId37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78" autoAdjust="0"/>
    <p:restoredTop sz="94660"/>
  </p:normalViewPr>
  <p:slideViewPr>
    <p:cSldViewPr>
      <p:cViewPr varScale="1">
        <p:scale>
          <a:sx n="68" d="100"/>
          <a:sy n="68" d="100"/>
        </p:scale>
        <p:origin x="-130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5C97-C630-43E8-B7BC-4EA5DFF3F5A4}" type="datetimeFigureOut">
              <a:rPr lang="sk-SK" smtClean="0"/>
              <a:pPr/>
              <a:t>20.4.2020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D836-DCC1-4D01-9F18-6396986F2D4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5C97-C630-43E8-B7BC-4EA5DFF3F5A4}" type="datetimeFigureOut">
              <a:rPr lang="sk-SK" smtClean="0"/>
              <a:pPr/>
              <a:t>20.4.2020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D836-DCC1-4D01-9F18-6396986F2D4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5C97-C630-43E8-B7BC-4EA5DFF3F5A4}" type="datetimeFigureOut">
              <a:rPr lang="sk-SK" smtClean="0"/>
              <a:pPr/>
              <a:t>20.4.2020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D836-DCC1-4D01-9F18-6396986F2D4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5C97-C630-43E8-B7BC-4EA5DFF3F5A4}" type="datetimeFigureOut">
              <a:rPr lang="sk-SK" smtClean="0"/>
              <a:pPr/>
              <a:t>20.4.2020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D836-DCC1-4D01-9F18-6396986F2D4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5C97-C630-43E8-B7BC-4EA5DFF3F5A4}" type="datetimeFigureOut">
              <a:rPr lang="sk-SK" smtClean="0"/>
              <a:pPr/>
              <a:t>20.4.2020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D836-DCC1-4D01-9F18-6396986F2D4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5C97-C630-43E8-B7BC-4EA5DFF3F5A4}" type="datetimeFigureOut">
              <a:rPr lang="sk-SK" smtClean="0"/>
              <a:pPr/>
              <a:t>20.4.2020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D836-DCC1-4D01-9F18-6396986F2D4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5C97-C630-43E8-B7BC-4EA5DFF3F5A4}" type="datetimeFigureOut">
              <a:rPr lang="sk-SK" smtClean="0"/>
              <a:pPr/>
              <a:t>20.4.2020</a:t>
            </a:fld>
            <a:endParaRPr lang="sk-SK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D836-DCC1-4D01-9F18-6396986F2D4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5C97-C630-43E8-B7BC-4EA5DFF3F5A4}" type="datetimeFigureOut">
              <a:rPr lang="sk-SK" smtClean="0"/>
              <a:pPr/>
              <a:t>20.4.2020</a:t>
            </a:fld>
            <a:endParaRPr lang="sk-SK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D836-DCC1-4D01-9F18-6396986F2D4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5C97-C630-43E8-B7BC-4EA5DFF3F5A4}" type="datetimeFigureOut">
              <a:rPr lang="sk-SK" smtClean="0"/>
              <a:pPr/>
              <a:t>20.4.2020</a:t>
            </a:fld>
            <a:endParaRPr lang="sk-SK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D836-DCC1-4D01-9F18-6396986F2D4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5C97-C630-43E8-B7BC-4EA5DFF3F5A4}" type="datetimeFigureOut">
              <a:rPr lang="sk-SK" smtClean="0"/>
              <a:pPr/>
              <a:t>20.4.2020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D836-DCC1-4D01-9F18-6396986F2D4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335C97-C630-43E8-B7BC-4EA5DFF3F5A4}" type="datetimeFigureOut">
              <a:rPr lang="sk-SK" smtClean="0"/>
              <a:pPr/>
              <a:t>20.4.2020</a:t>
            </a:fld>
            <a:endParaRPr lang="sk-SK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6BD836-DCC1-4D01-9F18-6396986F2D4B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sk-SK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sk-SK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335C97-C630-43E8-B7BC-4EA5DFF3F5A4}" type="datetimeFigureOut">
              <a:rPr lang="sk-SK" smtClean="0"/>
              <a:pPr/>
              <a:t>20.4.2020</a:t>
            </a:fld>
            <a:endParaRPr lang="sk-SK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6BD836-DCC1-4D01-9F18-6396986F2D4B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hyperlink" Target="https://artmama.sme.sk/tvorenie-z-papiera/vtipne-roztahovacie-obrazky" TargetMode="Externa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https://www.youtube.com/watch?v=mljgGEIHK5c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artmama.sme.sk/vsetko-ostatne/piskvorky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924944"/>
            <a:ext cx="7772400" cy="1224136"/>
          </a:xfrm>
        </p:spPr>
        <p:txBody>
          <a:bodyPr/>
          <a:lstStyle/>
          <a:p>
            <a:r>
              <a:rPr lang="sk-SK" dirty="0" smtClean="0"/>
              <a:t>Zem a jej tajomstvá</a:t>
            </a:r>
            <a:endParaRPr lang="sk-SK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4365104"/>
            <a:ext cx="6400800" cy="1440160"/>
          </a:xfrm>
        </p:spPr>
        <p:txBody>
          <a:bodyPr/>
          <a:lstStyle/>
          <a:p>
            <a:r>
              <a:rPr lang="sk-SK" dirty="0" smtClean="0">
                <a:solidFill>
                  <a:srgbClr val="FF0000"/>
                </a:solidFill>
              </a:rPr>
              <a:t>Ako Kubko s Maťkom zachraňovali ZEM</a:t>
            </a:r>
            <a:endParaRPr lang="sk-SK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32550" t="35279" r="37001" b="38160"/>
          <a:stretch>
            <a:fillRect/>
          </a:stretch>
        </p:blipFill>
        <p:spPr bwMode="auto">
          <a:xfrm>
            <a:off x="2411760" y="620688"/>
            <a:ext cx="4176464" cy="2276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1600" dirty="0" smtClean="0"/>
              <a:t>5. Upratovanie hračiek nohami </a:t>
            </a:r>
            <a:br>
              <a:rPr lang="sk-SK" sz="1600" dirty="0" smtClean="0"/>
            </a:br>
            <a:r>
              <a:rPr lang="sk-SK" sz="1600" i="1" dirty="0" smtClean="0"/>
              <a:t>(V MŠ i u nás doma je nasledovný harmonogram: cvičenie, hygiena, desiata, vzdelávacie činnosti)</a:t>
            </a:r>
            <a:endParaRPr lang="sk-SK" sz="16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33600" t="23520" r="31751" b="26081"/>
          <a:stretch>
            <a:fillRect/>
          </a:stretch>
        </p:blipFill>
        <p:spPr bwMode="auto">
          <a:xfrm>
            <a:off x="395536" y="1700808"/>
            <a:ext cx="475252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l="35175" t="27720" r="32801" b="6761"/>
          <a:stretch>
            <a:fillRect/>
          </a:stretch>
        </p:blipFill>
        <p:spPr bwMode="auto">
          <a:xfrm>
            <a:off x="5292080" y="1700808"/>
            <a:ext cx="3378838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Ako Kubko s Maťkom desiatu vymýšľali </a:t>
            </a:r>
            <a:endParaRPr lang="sk-SK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29925" t="38671" r="33851" b="40393"/>
          <a:stretch>
            <a:fillRect/>
          </a:stretch>
        </p:blipFill>
        <p:spPr bwMode="auto">
          <a:xfrm>
            <a:off x="1619672" y="1052736"/>
            <a:ext cx="612068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 l="21118" t="20680" r="21278" b="21361"/>
          <a:stretch>
            <a:fillRect/>
          </a:stretch>
        </p:blipFill>
        <p:spPr bwMode="auto">
          <a:xfrm>
            <a:off x="899592" y="2852936"/>
            <a:ext cx="7560840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sk-SK" dirty="0" smtClean="0"/>
              <a:t>                 Naša Zem je guľatá</a:t>
            </a:r>
            <a:br>
              <a:rPr lang="sk-SK" dirty="0" smtClean="0"/>
            </a:br>
            <a:r>
              <a:rPr lang="sk-SK" dirty="0" smtClean="0"/>
              <a:t>       </a:t>
            </a:r>
            <a:r>
              <a:rPr lang="sk-SK" sz="2000" dirty="0" smtClean="0"/>
              <a:t>žijú  na  nej  zvieratá  ,  ľudia  ,   rastliny    -   čiže    živá    príroda</a:t>
            </a:r>
            <a:endParaRPr lang="sk-SK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7431" t="14280" r="27034" b="15161"/>
          <a:stretch>
            <a:fillRect/>
          </a:stretch>
        </p:blipFill>
        <p:spPr bwMode="auto">
          <a:xfrm>
            <a:off x="3491880" y="2708920"/>
            <a:ext cx="3024336" cy="3123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24139" t="5880" r="24291" b="13120"/>
          <a:stretch>
            <a:fillRect/>
          </a:stretch>
        </p:blipFill>
        <p:spPr bwMode="auto">
          <a:xfrm>
            <a:off x="251520" y="2420888"/>
            <a:ext cx="302433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41999" t="33280" r="45401" b="39000"/>
          <a:stretch>
            <a:fillRect/>
          </a:stretch>
        </p:blipFill>
        <p:spPr bwMode="auto">
          <a:xfrm>
            <a:off x="6660232" y="2564904"/>
            <a:ext cx="230425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Tajomstvá sa Zeme </a:t>
            </a:r>
            <a:br>
              <a:rPr lang="sk-SK" dirty="0" smtClean="0"/>
            </a:br>
            <a:r>
              <a:rPr lang="sk-SK" sz="1800" dirty="0" smtClean="0"/>
              <a:t>neživá  príroda  voda  ,  piesok  ,  pôda  ,  kamene  ,  lastúry  a iné.</a:t>
            </a:r>
            <a:endParaRPr lang="sk-SK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l="29925" t="34440" r="34376" b="37001"/>
          <a:stretch>
            <a:fillRect/>
          </a:stretch>
        </p:blipFill>
        <p:spPr bwMode="auto">
          <a:xfrm>
            <a:off x="251520" y="1700808"/>
            <a:ext cx="396044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 l="31500" t="31080" r="34901" b="31440"/>
          <a:stretch>
            <a:fillRect/>
          </a:stretch>
        </p:blipFill>
        <p:spPr bwMode="auto">
          <a:xfrm>
            <a:off x="4860032" y="1700808"/>
            <a:ext cx="3816424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l="21000" t="7560" r="25059" b="7261"/>
          <a:stretch>
            <a:fillRect/>
          </a:stretch>
        </p:blipFill>
        <p:spPr bwMode="auto">
          <a:xfrm>
            <a:off x="251520" y="3933056"/>
            <a:ext cx="4014192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 l="14042" t="18480" r="16659" b="13481"/>
          <a:stretch>
            <a:fillRect/>
          </a:stretch>
        </p:blipFill>
        <p:spPr bwMode="auto">
          <a:xfrm>
            <a:off x="4644008" y="4005064"/>
            <a:ext cx="4320480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2400" dirty="0" smtClean="0"/>
              <a:t>Hory, lesy, lúky, potoky, rieky, jazerá, moria, oceány, </a:t>
            </a:r>
            <a:br>
              <a:rPr lang="sk-SK" sz="2400" dirty="0" smtClean="0"/>
            </a:br>
            <a:r>
              <a:rPr lang="sk-SK" sz="2400" dirty="0" smtClean="0"/>
              <a:t>sopky a gejzíry – aj to sú bohatstvá našej Zeme</a:t>
            </a:r>
            <a:endParaRPr lang="sk-SK" sz="2400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l="20475" t="18480" r="24401" b="19361"/>
          <a:stretch>
            <a:fillRect/>
          </a:stretch>
        </p:blipFill>
        <p:spPr bwMode="auto">
          <a:xfrm>
            <a:off x="107504" y="1268760"/>
            <a:ext cx="4320480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25200" t="24360" r="27026" b="23561"/>
          <a:stretch>
            <a:fillRect/>
          </a:stretch>
        </p:blipFill>
        <p:spPr bwMode="auto">
          <a:xfrm>
            <a:off x="4387988" y="2996952"/>
            <a:ext cx="4662758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/>
          <a:srcRect l="51449" t="15960" r="17576" b="21881"/>
          <a:stretch>
            <a:fillRect/>
          </a:stretch>
        </p:blipFill>
        <p:spPr bwMode="auto">
          <a:xfrm>
            <a:off x="6804248" y="1"/>
            <a:ext cx="2339752" cy="2852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96752"/>
          </a:xfrm>
        </p:spPr>
        <p:txBody>
          <a:bodyPr>
            <a:normAutofit/>
          </a:bodyPr>
          <a:lstStyle/>
          <a:p>
            <a:r>
              <a:rPr lang="sk-SK" dirty="0" smtClean="0"/>
              <a:t>Ako vyzerá naša Zem </a:t>
            </a:r>
            <a:br>
              <a:rPr lang="sk-SK" dirty="0" smtClean="0"/>
            </a:br>
            <a:r>
              <a:rPr lang="sk-SK" sz="1800" dirty="0"/>
              <a:t> </a:t>
            </a:r>
            <a:r>
              <a:rPr lang="sk-SK" sz="1800" dirty="0" smtClean="0"/>
              <a:t>       to vieme aj vďaka pirátom, moreplavcom a kozmonautom .</a:t>
            </a:r>
            <a:endParaRPr lang="sk-SK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8267" t="9240" r="12459" b="10121"/>
          <a:stretch>
            <a:fillRect/>
          </a:stretch>
        </p:blipFill>
        <p:spPr bwMode="auto">
          <a:xfrm>
            <a:off x="611560" y="1196752"/>
            <a:ext cx="7416824" cy="46805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 cstate="print"/>
          <a:srcRect l="28350" t="11760" r="32801" b="16001"/>
          <a:stretch>
            <a:fillRect/>
          </a:stretch>
        </p:blipFill>
        <p:spPr bwMode="auto">
          <a:xfrm>
            <a:off x="6335688" y="5229200"/>
            <a:ext cx="2808312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/>
          <a:srcRect l="30722" t="13440" r="31423" b="14321"/>
          <a:stretch>
            <a:fillRect/>
          </a:stretch>
        </p:blipFill>
        <p:spPr bwMode="auto">
          <a:xfrm>
            <a:off x="107504" y="0"/>
            <a:ext cx="1691680" cy="2132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Pracovný list </a:t>
            </a:r>
            <a:br>
              <a:rPr lang="sk-SK" dirty="0" smtClean="0"/>
            </a:br>
            <a:r>
              <a:rPr lang="sk-SK" sz="1800" dirty="0" smtClean="0"/>
              <a:t>plynulým ťahom pospájaj prerušované čiary, pologule </a:t>
            </a:r>
            <a:r>
              <a:rPr lang="sk-SK" sz="1800" dirty="0" smtClean="0"/>
              <a:t>vyfarbi </a:t>
            </a:r>
            <a:endParaRPr lang="sk-SK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11025" t="5880" r="16526" b="10441"/>
          <a:stretch>
            <a:fillRect/>
          </a:stretch>
        </p:blipFill>
        <p:spPr bwMode="auto">
          <a:xfrm>
            <a:off x="683568" y="1556792"/>
            <a:ext cx="7776864" cy="5094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700808"/>
          </a:xfrm>
        </p:spPr>
        <p:txBody>
          <a:bodyPr>
            <a:normAutofit/>
          </a:bodyPr>
          <a:lstStyle/>
          <a:p>
            <a:r>
              <a:rPr lang="sk-SK" sz="1600" i="1" dirty="0" smtClean="0"/>
              <a:t>Pred každou výtvarnou činnosťou si rozcvičíme ruky, ohýbame prsty, krúžime zápästím, dbáme na vzpriamené sedenie, správny úchop ceruzky a nožníc.</a:t>
            </a:r>
            <a:br>
              <a:rPr lang="sk-SK" sz="1600" i="1" dirty="0" smtClean="0"/>
            </a:br>
            <a:r>
              <a:rPr lang="sk-SK" sz="1600" i="1" dirty="0" smtClean="0">
                <a:solidFill>
                  <a:srgbClr val="0070C0"/>
                </a:solidFill>
              </a:rPr>
              <a:t>Raz sa prsty hádali akú prácu konali. Palec ten je silný, ukazovák pilný, Prostredník je najdlhší, prstenník  je najkrajší  a malíček najmenší.</a:t>
            </a:r>
            <a:r>
              <a:rPr lang="sk-SK" sz="800" i="1" dirty="0" smtClean="0">
                <a:solidFill>
                  <a:srgbClr val="0070C0"/>
                </a:solidFill>
              </a:rPr>
              <a:t/>
            </a:r>
            <a:br>
              <a:rPr lang="sk-SK" sz="800" i="1" dirty="0" smtClean="0">
                <a:solidFill>
                  <a:srgbClr val="0070C0"/>
                </a:solidFill>
              </a:rPr>
            </a:br>
            <a:endParaRPr lang="sk-SK" sz="8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 l="11550" t="5880" r="15476" b="7601"/>
          <a:stretch>
            <a:fillRect/>
          </a:stretch>
        </p:blipFill>
        <p:spPr bwMode="auto">
          <a:xfrm>
            <a:off x="971600" y="1484784"/>
            <a:ext cx="6984776" cy="5175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Planétu Zem treba chrániť</a:t>
            </a:r>
            <a:br>
              <a:rPr lang="sk-SK" dirty="0" smtClean="0"/>
            </a:br>
            <a:r>
              <a:rPr lang="sk-SK" sz="1800" dirty="0" smtClean="0"/>
              <a:t>Vieš, čo škodí planéte? (dym z aut, továrne, spreje, odpadky, plytvanie vody a elektriky a iné)</a:t>
            </a:r>
            <a:endParaRPr lang="sk-SK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60899" t="15960" r="21776" b="56320"/>
          <a:stretch>
            <a:fillRect/>
          </a:stretch>
        </p:blipFill>
        <p:spPr bwMode="auto">
          <a:xfrm>
            <a:off x="323528" y="1916832"/>
            <a:ext cx="424847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 l="30450" t="29400" r="34901" b="22721"/>
          <a:stretch>
            <a:fillRect/>
          </a:stretch>
        </p:blipFill>
        <p:spPr bwMode="auto">
          <a:xfrm>
            <a:off x="4932040" y="2060848"/>
            <a:ext cx="381642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Omaľovánky </a:t>
            </a:r>
            <a:endParaRPr lang="sk-SK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 l="28875" t="27720" r="33326" b="27761"/>
          <a:stretch>
            <a:fillRect/>
          </a:stretch>
        </p:blipFill>
        <p:spPr bwMode="auto">
          <a:xfrm>
            <a:off x="0" y="1628800"/>
            <a:ext cx="4427984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30975" t="19320" r="34901" b="20201"/>
          <a:stretch>
            <a:fillRect/>
          </a:stretch>
        </p:blipFill>
        <p:spPr bwMode="auto">
          <a:xfrm>
            <a:off x="4463480" y="1268760"/>
            <a:ext cx="4680520" cy="5040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440160"/>
          </a:xfrm>
        </p:spPr>
        <p:txBody>
          <a:bodyPr>
            <a:normAutofit fontScale="90000"/>
          </a:bodyPr>
          <a:lstStyle/>
          <a:p>
            <a:r>
              <a:rPr lang="sk-SK" sz="1400" i="1" dirty="0" smtClean="0"/>
              <a:t>Toto sú moji pomocníci.</a:t>
            </a:r>
            <a:br>
              <a:rPr lang="sk-SK" sz="1400" i="1" dirty="0" smtClean="0"/>
            </a:br>
            <a:r>
              <a:rPr lang="sk-SK" sz="1400" i="1" dirty="0" smtClean="0"/>
              <a:t> Sú to veru chlapci rúči,</a:t>
            </a:r>
            <a:br>
              <a:rPr lang="sk-SK" sz="1400" i="1" dirty="0" smtClean="0"/>
            </a:br>
            <a:r>
              <a:rPr lang="sk-SK" sz="1400" i="1" dirty="0" smtClean="0"/>
              <a:t>na všeličo veru súci.</a:t>
            </a:r>
            <a:br>
              <a:rPr lang="sk-SK" sz="1400" i="1" dirty="0" smtClean="0"/>
            </a:br>
            <a:r>
              <a:rPr lang="sk-SK" sz="1400" i="1" dirty="0" smtClean="0"/>
              <a:t>Obaja z 3.A </a:t>
            </a:r>
            <a:br>
              <a:rPr lang="sk-SK" sz="1400" i="1" dirty="0" smtClean="0"/>
            </a:br>
            <a:r>
              <a:rPr lang="sk-SK" sz="1400" i="1" dirty="0" smtClean="0"/>
              <a:t>Kubko do školy a Maťko k nám do škôlky chodí,</a:t>
            </a:r>
            <a:br>
              <a:rPr lang="sk-SK" sz="1400" i="1" dirty="0" smtClean="0"/>
            </a:br>
            <a:r>
              <a:rPr lang="sk-SK" sz="1400" i="1" dirty="0" smtClean="0"/>
              <a:t>u pani učiteľky Janky a Nikolky sa mu dobre vodí</a:t>
            </a:r>
            <a:r>
              <a:rPr lang="sk-SK" sz="1400" dirty="0" smtClean="0"/>
              <a:t>.</a:t>
            </a:r>
            <a:br>
              <a:rPr lang="sk-SK" sz="1400" dirty="0" smtClean="0"/>
            </a:br>
            <a:endParaRPr lang="sk-SK" sz="14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/>
          <a:srcRect l="30450" t="17640" r="32276" b="13481"/>
          <a:stretch>
            <a:fillRect/>
          </a:stretch>
        </p:blipFill>
        <p:spPr bwMode="auto">
          <a:xfrm>
            <a:off x="2267744" y="1556792"/>
            <a:ext cx="4320480" cy="498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800200"/>
          </a:xfrm>
        </p:spPr>
        <p:txBody>
          <a:bodyPr>
            <a:normAutofit/>
          </a:bodyPr>
          <a:lstStyle/>
          <a:p>
            <a:r>
              <a:rPr lang="sk-SK" dirty="0" smtClean="0"/>
              <a:t>Nakreslime si Zem s odkazom </a:t>
            </a:r>
            <a:br>
              <a:rPr lang="sk-SK" dirty="0" smtClean="0"/>
            </a:br>
            <a:r>
              <a:rPr lang="sk-SK" sz="1800" dirty="0" smtClean="0"/>
              <a:t>Naša kreslená planéta je smutná, lebo je špinavá...ale keď sa papier roztiahne...</a:t>
            </a:r>
            <a:br>
              <a:rPr lang="sk-SK" sz="1800" dirty="0" smtClean="0"/>
            </a:br>
            <a:r>
              <a:rPr lang="sk-SK" sz="1800" i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postup ako vyrobiť rozťahovací obrázok</a:t>
            </a:r>
            <a:r>
              <a:rPr lang="sk-SK" sz="1800" dirty="0" smtClean="0"/>
              <a:t/>
            </a:r>
            <a:br>
              <a:rPr lang="sk-SK" sz="1800" dirty="0" smtClean="0"/>
            </a:br>
            <a:r>
              <a:rPr lang="sk-SK" sz="1800" dirty="0" smtClean="0"/>
              <a:t> </a:t>
            </a:r>
            <a:r>
              <a:rPr lang="sk-SK" sz="1600" dirty="0" smtClean="0">
                <a:hlinkClick r:id="rId2"/>
              </a:rPr>
              <a:t>https://artmama.sme.sk/tvorenie-z-papiera/vtipne-roztahovacie-obrazky</a:t>
            </a:r>
            <a:r>
              <a:rPr lang="sk-SK" sz="1600" dirty="0" smtClean="0"/>
              <a:t> </a:t>
            </a:r>
            <a:endParaRPr lang="sk-SK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 l="26775" t="13440" r="27026" b="10961"/>
          <a:stretch>
            <a:fillRect/>
          </a:stretch>
        </p:blipFill>
        <p:spPr bwMode="auto">
          <a:xfrm>
            <a:off x="1475656" y="2132856"/>
            <a:ext cx="6192688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1800" dirty="0" smtClean="0"/>
              <a:t>...planéta je šťastná, lebo sa čistí...ale úplne sama to nezvládne, musíme jej pomáhať...</a:t>
            </a:r>
            <a:endParaRPr lang="sk-SK" sz="1800" dirty="0"/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17325" t="14280" r="22826" b="14321"/>
          <a:stretch>
            <a:fillRect/>
          </a:stretch>
        </p:blipFill>
        <p:spPr bwMode="auto">
          <a:xfrm>
            <a:off x="683568" y="1340768"/>
            <a:ext cx="7920880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Ako Kubko a Maťko planétu Zem čistili</a:t>
            </a:r>
            <a:endParaRPr lang="sk-SK" dirty="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 l="22575" t="5880" r="27026" b="7601"/>
          <a:stretch>
            <a:fillRect/>
          </a:stretch>
        </p:blipFill>
        <p:spPr bwMode="auto">
          <a:xfrm>
            <a:off x="539552" y="1196752"/>
            <a:ext cx="5688632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l="33074" t="33600" r="36476" b="31961"/>
          <a:stretch>
            <a:fillRect/>
          </a:stretch>
        </p:blipFill>
        <p:spPr bwMode="auto">
          <a:xfrm>
            <a:off x="6047656" y="4221088"/>
            <a:ext cx="3096344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6516216" y="1124745"/>
            <a:ext cx="223224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accent6">
                    <a:lumMod val="75000"/>
                  </a:schemeClr>
                </a:solidFill>
              </a:rPr>
              <a:t>M</a:t>
            </a:r>
            <a:r>
              <a:rPr lang="sk-SK" dirty="0" smtClean="0">
                <a:solidFill>
                  <a:schemeClr val="accent6">
                    <a:lumMod val="75000"/>
                  </a:schemeClr>
                </a:solidFill>
              </a:rPr>
              <a:t>ôžeme začať s triedením odpadu:</a:t>
            </a:r>
          </a:p>
          <a:p>
            <a:pPr>
              <a:buFontTx/>
              <a:buChar char="-"/>
            </a:pPr>
            <a:r>
              <a:rPr lang="sk-SK" dirty="0" smtClean="0">
                <a:solidFill>
                  <a:srgbClr val="0070C0"/>
                </a:solidFill>
              </a:rPr>
              <a:t>2x ročne sa na našej škole koná zber papiera</a:t>
            </a:r>
          </a:p>
          <a:p>
            <a:pPr>
              <a:buFontTx/>
              <a:buChar char="-"/>
            </a:pPr>
            <a:r>
              <a:rPr lang="sk-SK" dirty="0" smtClean="0">
                <a:solidFill>
                  <a:srgbClr val="FF0000"/>
                </a:solidFill>
              </a:rPr>
              <a:t>v škôlke máme špeciálnu nádobu na staré batérie</a:t>
            </a:r>
          </a:p>
          <a:p>
            <a:r>
              <a:rPr lang="sk-SK" dirty="0" smtClean="0">
                <a:solidFill>
                  <a:srgbClr val="00B050"/>
                </a:solidFill>
              </a:rPr>
              <a:t>-doma môžeme separovať  aj sklo, plast  a ostatný odpad</a:t>
            </a:r>
            <a:endParaRPr lang="sk-SK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52128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Skúsme si to natrénovať pomocou hry</a:t>
            </a:r>
            <a:br>
              <a:rPr lang="sk-SK" dirty="0" smtClean="0"/>
            </a:br>
            <a:r>
              <a:rPr lang="sk-SK" sz="2000" dirty="0" smtClean="0"/>
              <a:t>postup na malé kontajneriky </a:t>
            </a:r>
            <a:endParaRPr lang="sk-SK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12075" t="7560" r="16001" b="7601"/>
          <a:stretch>
            <a:fillRect/>
          </a:stretch>
        </p:blipFill>
        <p:spPr bwMode="auto">
          <a:xfrm>
            <a:off x="323528" y="1412776"/>
            <a:ext cx="374441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18900" t="8320" r="18626" b="13561"/>
          <a:stretch>
            <a:fillRect/>
          </a:stretch>
        </p:blipFill>
        <p:spPr bwMode="auto">
          <a:xfrm>
            <a:off x="4499992" y="1412776"/>
            <a:ext cx="432048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 l="33600" t="18480" r="37526" b="12641"/>
          <a:stretch>
            <a:fillRect/>
          </a:stretch>
        </p:blipFill>
        <p:spPr bwMode="auto">
          <a:xfrm>
            <a:off x="251520" y="4077072"/>
            <a:ext cx="172819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 l="36224" t="21840" r="40151" b="16001"/>
          <a:stretch>
            <a:fillRect/>
          </a:stretch>
        </p:blipFill>
        <p:spPr bwMode="auto">
          <a:xfrm>
            <a:off x="2051720" y="4077072"/>
            <a:ext cx="172819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 cstate="print"/>
          <a:srcRect l="39374" t="26040" r="35951" b="16001"/>
          <a:stretch>
            <a:fillRect/>
          </a:stretch>
        </p:blipFill>
        <p:spPr bwMode="auto">
          <a:xfrm>
            <a:off x="3851920" y="4077072"/>
            <a:ext cx="1656184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7" cstate="print"/>
          <a:srcRect l="39374" t="31920" r="39101" b="19361"/>
          <a:stretch>
            <a:fillRect/>
          </a:stretch>
        </p:blipFill>
        <p:spPr bwMode="auto">
          <a:xfrm>
            <a:off x="5580112" y="4077072"/>
            <a:ext cx="158417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8" cstate="print"/>
          <a:srcRect l="39108" t="33600" r="40417" b="22721"/>
          <a:stretch>
            <a:fillRect/>
          </a:stretch>
        </p:blipFill>
        <p:spPr bwMode="auto">
          <a:xfrm>
            <a:off x="7236296" y="4077072"/>
            <a:ext cx="172819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1800" dirty="0" smtClean="0"/>
              <a:t>Môžeme deťom vytlačiť pomôcku, alebo im vysvetlime, aký odpad patrí do ktorého kontajnera. Taktiež si môžeme vytlačiť obrázok planéty Zem, a prekryť je odpadkami. Deti postupne triedia odpad do správneho kontajnera. Sivý- bioodpad, modrý- papier, oranžový- elektroodpad, </a:t>
            </a:r>
            <a:br>
              <a:rPr lang="sk-SK" sz="1800" dirty="0" smtClean="0"/>
            </a:br>
            <a:r>
              <a:rPr lang="sk-SK" sz="1800" dirty="0" smtClean="0"/>
              <a:t>žltý- plast, zelený- sklo, červený- kovy, čierny/tmavomodrý- zmiešaný odpad.</a:t>
            </a:r>
            <a:endParaRPr lang="sk-SK" sz="1800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13167" t="21840" r="12770" b="14321"/>
          <a:stretch>
            <a:fillRect/>
          </a:stretch>
        </p:blipFill>
        <p:spPr bwMode="auto">
          <a:xfrm>
            <a:off x="323528" y="1484784"/>
            <a:ext cx="3888432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l="23884" t="10080" r="24408" b="8441"/>
          <a:stretch>
            <a:fillRect/>
          </a:stretch>
        </p:blipFill>
        <p:spPr bwMode="auto">
          <a:xfrm>
            <a:off x="4644008" y="1484784"/>
            <a:ext cx="3960440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 cstate="print"/>
          <a:srcRect l="11542" t="8400" r="29658" b="7601"/>
          <a:stretch>
            <a:fillRect/>
          </a:stretch>
        </p:blipFill>
        <p:spPr bwMode="auto">
          <a:xfrm>
            <a:off x="323528" y="4077072"/>
            <a:ext cx="3888432" cy="254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/>
          <a:srcRect l="22575" t="8400" r="23876" b="6761"/>
          <a:stretch>
            <a:fillRect/>
          </a:stretch>
        </p:blipFill>
        <p:spPr bwMode="auto">
          <a:xfrm>
            <a:off x="4644008" y="4077072"/>
            <a:ext cx="3960440" cy="2547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dirty="0" smtClean="0"/>
              <a:t>Recykláciou dávame odpadu šancu na nové využitie </a:t>
            </a:r>
            <a:endParaRPr lang="sk-SK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16800" t="21000" r="21251" b="21881"/>
          <a:stretch>
            <a:fillRect/>
          </a:stretch>
        </p:blipFill>
        <p:spPr bwMode="auto">
          <a:xfrm>
            <a:off x="395536" y="1700808"/>
            <a:ext cx="8496944" cy="489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000" dirty="0" smtClean="0"/>
              <a:t>Kubko a Maťko majú pomocný papier na chladničke, aby vedeli do ktorého koša, čo hodiť.</a:t>
            </a:r>
            <a:endParaRPr lang="sk-SK" sz="20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15225" t="5880" r="15476" b="19361"/>
          <a:stretch>
            <a:fillRect/>
          </a:stretch>
        </p:blipFill>
        <p:spPr bwMode="auto">
          <a:xfrm>
            <a:off x="827584" y="1340768"/>
            <a:ext cx="7632848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858218"/>
          </a:xfrm>
        </p:spPr>
        <p:txBody>
          <a:bodyPr>
            <a:normAutofit fontScale="90000"/>
          </a:bodyPr>
          <a:lstStyle/>
          <a:p>
            <a:pPr algn="l"/>
            <a:r>
              <a:rPr lang="sk-SK" sz="4000" dirty="0" smtClean="0"/>
              <a:t> Kubko a Maťko odporúčajú rozprávky</a:t>
            </a:r>
            <a:r>
              <a:rPr lang="sk-SK" sz="1800" dirty="0"/>
              <a:t/>
            </a:r>
            <a:br>
              <a:rPr lang="sk-SK" sz="1800" dirty="0"/>
            </a:br>
            <a:r>
              <a:rPr lang="sk-SK" sz="1800" dirty="0" err="1" smtClean="0">
                <a:solidFill>
                  <a:srgbClr val="FF0000"/>
                </a:solidFill>
              </a:rPr>
              <a:t>Moana</a:t>
            </a:r>
            <a:r>
              <a:rPr lang="sk-SK" sz="1800" dirty="0" smtClean="0">
                <a:solidFill>
                  <a:srgbClr val="FF0000"/>
                </a:solidFill>
              </a:rPr>
              <a:t>/</a:t>
            </a:r>
            <a:r>
              <a:rPr lang="sk-SK" sz="1800" dirty="0" err="1" smtClean="0">
                <a:solidFill>
                  <a:srgbClr val="FF0000"/>
                </a:solidFill>
              </a:rPr>
              <a:t>Vaina</a:t>
            </a:r>
            <a:r>
              <a:rPr lang="sk-SK" sz="1800" dirty="0" smtClean="0">
                <a:solidFill>
                  <a:srgbClr val="FF0000"/>
                </a:solidFill>
              </a:rPr>
              <a:t> – rozpráva o tom, že je dôležité chrániť prírodu (Tefity), vážiť si jej dary,</a:t>
            </a:r>
            <a:br>
              <a:rPr lang="sk-SK" sz="1800" dirty="0" smtClean="0">
                <a:solidFill>
                  <a:srgbClr val="FF0000"/>
                </a:solidFill>
              </a:rPr>
            </a:br>
            <a:r>
              <a:rPr lang="sk-SK" sz="1800" dirty="0">
                <a:solidFill>
                  <a:srgbClr val="FF0000"/>
                </a:solidFill>
              </a:rPr>
              <a:t> </a:t>
            </a:r>
            <a:r>
              <a:rPr lang="sk-SK" sz="1800" dirty="0" smtClean="0">
                <a:solidFill>
                  <a:srgbClr val="FF0000"/>
                </a:solidFill>
              </a:rPr>
              <a:t>                           nebrať to, čo nám nepatrí, aby nevyschla  a nepomstila sa nám (Teká). </a:t>
            </a:r>
            <a:r>
              <a:rPr lang="sk-SK" sz="1800" dirty="0" smtClean="0"/>
              <a:t/>
            </a:r>
            <a:br>
              <a:rPr lang="sk-SK" sz="1800" dirty="0" smtClean="0"/>
            </a:br>
            <a:r>
              <a:rPr lang="sk-SK" sz="1800" dirty="0" smtClean="0">
                <a:solidFill>
                  <a:srgbClr val="0070C0"/>
                </a:solidFill>
              </a:rPr>
              <a:t>Wall-e – rozprávka o tom, ako ľudia znečistili planétu, postavili robotov, aby ju vyčistili, no ostane </a:t>
            </a:r>
            <a:br>
              <a:rPr lang="sk-SK" sz="1800" dirty="0" smtClean="0">
                <a:solidFill>
                  <a:srgbClr val="0070C0"/>
                </a:solidFill>
              </a:rPr>
            </a:br>
            <a:r>
              <a:rPr lang="sk-SK" sz="1800" dirty="0">
                <a:solidFill>
                  <a:srgbClr val="0070C0"/>
                </a:solidFill>
              </a:rPr>
              <a:t> </a:t>
            </a:r>
            <a:r>
              <a:rPr lang="sk-SK" sz="1800" dirty="0" smtClean="0">
                <a:solidFill>
                  <a:srgbClr val="0070C0"/>
                </a:solidFill>
              </a:rPr>
              <a:t>               len Wall-e, kým sa tak nestane žijú vo vesmírnej lodi. Neskôr pošlú na Zem sondu Eve, </a:t>
            </a:r>
            <a:br>
              <a:rPr lang="sk-SK" sz="1800" dirty="0" smtClean="0">
                <a:solidFill>
                  <a:srgbClr val="0070C0"/>
                </a:solidFill>
              </a:rPr>
            </a:br>
            <a:r>
              <a:rPr lang="sk-SK" sz="1800" dirty="0">
                <a:solidFill>
                  <a:srgbClr val="0070C0"/>
                </a:solidFill>
              </a:rPr>
              <a:t> </a:t>
            </a:r>
            <a:r>
              <a:rPr lang="sk-SK" sz="1800" dirty="0" smtClean="0">
                <a:solidFill>
                  <a:srgbClr val="0070C0"/>
                </a:solidFill>
              </a:rPr>
              <a:t>                ktorá má za úlohu nájsť rastlinu, ako symbol nového života na Zemi</a:t>
            </a:r>
            <a:endParaRPr lang="sk-SK" sz="1800" dirty="0">
              <a:solidFill>
                <a:srgbClr val="0070C0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2" cstate="print"/>
          <a:srcRect l="21525" t="6720" r="25976" b="15161"/>
          <a:stretch>
            <a:fillRect/>
          </a:stretch>
        </p:blipFill>
        <p:spPr bwMode="auto">
          <a:xfrm>
            <a:off x="107504" y="2204864"/>
            <a:ext cx="4103682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/>
          <a:srcRect l="32550" t="30240" r="37001" b="32801"/>
          <a:stretch>
            <a:fillRect/>
          </a:stretch>
        </p:blipFill>
        <p:spPr bwMode="auto">
          <a:xfrm>
            <a:off x="4283968" y="2204864"/>
            <a:ext cx="4752528" cy="439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60" cy="1944216"/>
          </a:xfrm>
        </p:spPr>
        <p:txBody>
          <a:bodyPr>
            <a:normAutofit fontScale="90000"/>
          </a:bodyPr>
          <a:lstStyle/>
          <a:p>
            <a:pPr algn="l"/>
            <a:r>
              <a:rPr lang="sk-SK" sz="4000" dirty="0" smtClean="0"/>
              <a:t/>
            </a:r>
            <a:br>
              <a:rPr lang="sk-SK" sz="4000" dirty="0" smtClean="0"/>
            </a:br>
            <a:r>
              <a:rPr lang="sk-SK" sz="4000" dirty="0" smtClean="0"/>
              <a:t>   Ako deti s Kubkom a Maťkom kvety sadili</a:t>
            </a:r>
            <a:br>
              <a:rPr lang="sk-SK" sz="4000" dirty="0" smtClean="0"/>
            </a:br>
            <a:r>
              <a:rPr lang="sk-SK" sz="2000" dirty="0" smtClean="0"/>
              <a:t>Keď už  sme vyčistili planétu, je čas ju krásne ozdobiť  kvetmi, bylinkami, kríkmi, stromami.</a:t>
            </a:r>
            <a:r>
              <a:rPr lang="sk-SK" sz="4000" dirty="0" smtClean="0"/>
              <a:t/>
            </a:r>
            <a:br>
              <a:rPr lang="sk-SK" sz="4000" dirty="0" smtClean="0"/>
            </a:br>
            <a:r>
              <a:rPr lang="sk-SK" sz="4000" dirty="0" smtClean="0"/>
              <a:t> </a:t>
            </a:r>
            <a:endParaRPr lang="sk-SK" sz="40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17850" t="11760" r="19151" b="16001"/>
          <a:stretch>
            <a:fillRect/>
          </a:stretch>
        </p:blipFill>
        <p:spPr bwMode="auto">
          <a:xfrm>
            <a:off x="107504" y="2132856"/>
            <a:ext cx="4464496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 l="27300" t="14280" r="28601" b="23561"/>
          <a:stretch>
            <a:fillRect/>
          </a:stretch>
        </p:blipFill>
        <p:spPr bwMode="auto">
          <a:xfrm>
            <a:off x="4679504" y="2132856"/>
            <a:ext cx="435699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 cstate="print"/>
          <a:srcRect l="33599" t="28560" r="38051" b="28601"/>
          <a:stretch>
            <a:fillRect/>
          </a:stretch>
        </p:blipFill>
        <p:spPr bwMode="auto">
          <a:xfrm>
            <a:off x="3635896" y="4769768"/>
            <a:ext cx="194421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1143000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Keď nemáme záhradu ani predzáhradku</a:t>
            </a:r>
            <a:br>
              <a:rPr lang="sk-SK" dirty="0" smtClean="0"/>
            </a:br>
            <a:r>
              <a:rPr lang="sk-SK" sz="1800" dirty="0" smtClean="0"/>
              <a:t>môžeme si kvety zasadiť do kvetináča, vajíčkovej škrupinky, alebo na papierové planéty </a:t>
            </a:r>
            <a:endParaRPr lang="sk-SK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/>
          <a:srcRect l="11025" t="6720" r="17576" b="11801"/>
          <a:stretch>
            <a:fillRect/>
          </a:stretch>
        </p:blipFill>
        <p:spPr bwMode="auto">
          <a:xfrm>
            <a:off x="539552" y="1556792"/>
            <a:ext cx="3672408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print"/>
          <a:srcRect l="31500" t="12600" r="31751" b="7601"/>
          <a:stretch>
            <a:fillRect/>
          </a:stretch>
        </p:blipFill>
        <p:spPr bwMode="auto">
          <a:xfrm>
            <a:off x="5004048" y="1556792"/>
            <a:ext cx="324036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ovéPole 4"/>
          <p:cNvSpPr txBox="1"/>
          <p:nvPr/>
        </p:nvSpPr>
        <p:spPr>
          <a:xfrm>
            <a:off x="323528" y="4149081"/>
            <a:ext cx="4320480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400" i="1" dirty="0" smtClean="0"/>
              <a:t>Pred každou výtvarnou činnosťou si rozcvičíme ruky, ohýbame prsty, krúžime zápästím, dbáme na vzpriamené sedenie, správny úchop ceruzky a nožníc.</a:t>
            </a:r>
          </a:p>
          <a:p>
            <a:r>
              <a:rPr lang="sk-SK" sz="1400" i="1" dirty="0" smtClean="0">
                <a:solidFill>
                  <a:srgbClr val="0070C0"/>
                </a:solidFill>
              </a:rPr>
              <a:t>Raz sa prsty hádali akú prácu konali.</a:t>
            </a:r>
          </a:p>
          <a:p>
            <a:r>
              <a:rPr lang="sk-SK" sz="1400" i="1" dirty="0" smtClean="0">
                <a:solidFill>
                  <a:srgbClr val="0070C0"/>
                </a:solidFill>
              </a:rPr>
              <a:t>Palec ten je silný, ukazovák pilný, </a:t>
            </a:r>
          </a:p>
          <a:p>
            <a:r>
              <a:rPr lang="sk-SK" sz="1400" i="1" dirty="0" smtClean="0">
                <a:solidFill>
                  <a:srgbClr val="0070C0"/>
                </a:solidFill>
              </a:rPr>
              <a:t>Prostredník je najdlhší, prstenník  je najkrajší  </a:t>
            </a:r>
          </a:p>
          <a:p>
            <a:r>
              <a:rPr lang="sk-SK" sz="1400" i="1" dirty="0" smtClean="0">
                <a:solidFill>
                  <a:srgbClr val="0070C0"/>
                </a:solidFill>
              </a:rPr>
              <a:t>a malíček najmenší.</a:t>
            </a:r>
          </a:p>
          <a:p>
            <a:r>
              <a:rPr lang="sk-SK" sz="1400" dirty="0" smtClean="0"/>
              <a:t>Najprv si obkreslíme na výkres veľký kruh.</a:t>
            </a:r>
          </a:p>
          <a:p>
            <a:endParaRPr lang="sk-SK" sz="1400" i="1" dirty="0" smtClean="0"/>
          </a:p>
          <a:p>
            <a:endParaRPr lang="sk-SK" sz="1400" i="1" dirty="0" smtClean="0"/>
          </a:p>
          <a:p>
            <a:endParaRPr lang="sk-SK" sz="1400" i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368152"/>
          </a:xfrm>
        </p:spPr>
        <p:txBody>
          <a:bodyPr>
            <a:normAutofit fontScale="90000"/>
          </a:bodyPr>
          <a:lstStyle/>
          <a:p>
            <a:pPr algn="l"/>
            <a:r>
              <a:rPr lang="sk-SK" dirty="0" smtClean="0"/>
              <a:t>Vstávať, vstávať a cvičiť!</a:t>
            </a:r>
            <a:br>
              <a:rPr lang="sk-SK" dirty="0" smtClean="0"/>
            </a:br>
            <a:r>
              <a:rPr lang="sk-SK" sz="1200" dirty="0" smtClean="0"/>
              <a:t>  </a:t>
            </a:r>
            <a:r>
              <a:rPr lang="sk-SK" sz="1800" dirty="0" smtClean="0"/>
              <a:t>Pustime si pieseň Naša Zem je guľatá, a veselo si zatancujme,</a:t>
            </a:r>
            <a:br>
              <a:rPr lang="sk-SK" sz="1800" dirty="0" smtClean="0"/>
            </a:br>
            <a:r>
              <a:rPr lang="sk-SK" sz="1800" dirty="0" smtClean="0"/>
              <a:t> poskáčme, napodobnime zvieratá</a:t>
            </a:r>
            <a:br>
              <a:rPr lang="sk-SK" sz="1800" dirty="0" smtClean="0"/>
            </a:br>
            <a:r>
              <a:rPr lang="sk-SK" sz="1800" dirty="0" smtClean="0"/>
              <a:t> </a:t>
            </a:r>
            <a:r>
              <a:rPr lang="sk-SK" sz="1800" dirty="0" smtClean="0">
                <a:hlinkClick r:id="rId2"/>
              </a:rPr>
              <a:t>https://www.youtube.com/watch?v=mljgGEIHK5c</a:t>
            </a:r>
            <a:r>
              <a:rPr lang="sk-SK" sz="1200" dirty="0" smtClean="0"/>
              <a:t/>
            </a:r>
            <a:br>
              <a:rPr lang="sk-SK" sz="1200" dirty="0" smtClean="0"/>
            </a:br>
            <a:endParaRPr lang="sk-SK" dirty="0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l="11550" t="5880" r="23351" b="6761"/>
          <a:stretch>
            <a:fillRect/>
          </a:stretch>
        </p:blipFill>
        <p:spPr bwMode="auto">
          <a:xfrm>
            <a:off x="1187624" y="1844825"/>
            <a:ext cx="6192688" cy="4773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 l="34125" t="27720" r="38051" b="30281"/>
          <a:stretch>
            <a:fillRect/>
          </a:stretch>
        </p:blipFill>
        <p:spPr bwMode="auto">
          <a:xfrm>
            <a:off x="5940152" y="332656"/>
            <a:ext cx="2232248" cy="210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1800" dirty="0" smtClean="0"/>
              <a:t>Papier si vyfarbíme na modro.                   Potom vyfarbený kruh vystrihneme.</a:t>
            </a:r>
            <a:endParaRPr lang="sk-SK" sz="18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/>
          <a:srcRect l="27825" t="5880" r="31751" b="7601"/>
          <a:stretch>
            <a:fillRect/>
          </a:stretch>
        </p:blipFill>
        <p:spPr bwMode="auto">
          <a:xfrm>
            <a:off x="467544" y="1556792"/>
            <a:ext cx="3960440" cy="4536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 l="29925" t="6720" r="31751" b="10961"/>
          <a:stretch>
            <a:fillRect/>
          </a:stretch>
        </p:blipFill>
        <p:spPr bwMode="auto">
          <a:xfrm>
            <a:off x="4499992" y="1556792"/>
            <a:ext cx="4176464" cy="456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1800" dirty="0" smtClean="0"/>
              <a:t>Nalepíme na papier vatu,                               Na vatu nasypeme semienka</a:t>
            </a:r>
            <a:br>
              <a:rPr lang="sk-SK" sz="1800" dirty="0" smtClean="0"/>
            </a:br>
            <a:r>
              <a:rPr lang="sk-SK" sz="1800" dirty="0"/>
              <a:t> </a:t>
            </a:r>
            <a:r>
              <a:rPr lang="sk-SK" sz="1800" dirty="0" smtClean="0"/>
              <a:t>  </a:t>
            </a:r>
            <a:br>
              <a:rPr lang="sk-SK" sz="1800" dirty="0" smtClean="0"/>
            </a:br>
            <a:r>
              <a:rPr lang="sk-SK" sz="1800" dirty="0" smtClean="0"/>
              <a:t>ktorá predstavuje kontinenty.                                      rastlín alebo byliniek.</a:t>
            </a:r>
            <a:endParaRPr lang="sk-SK" sz="1800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/>
          <a:srcRect l="27300" t="6720" r="31751" b="6761"/>
          <a:stretch>
            <a:fillRect/>
          </a:stretch>
        </p:blipFill>
        <p:spPr bwMode="auto">
          <a:xfrm>
            <a:off x="107504" y="1628800"/>
            <a:ext cx="410445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print"/>
          <a:srcRect l="11550" t="8400" r="16001" b="8441"/>
          <a:stretch>
            <a:fillRect/>
          </a:stretch>
        </p:blipFill>
        <p:spPr bwMode="auto">
          <a:xfrm>
            <a:off x="4283968" y="1628800"/>
            <a:ext cx="4752528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1800" dirty="0" smtClean="0"/>
              <a:t>Semiačka môžeme postriekať vodou v rozprašovači, ale naliať kanvičkou vodu na modrú časť planéty, čiže moria a oceány. Vodu nelejeme na semená, aby neodplávali </a:t>
            </a:r>
            <a:br>
              <a:rPr lang="sk-SK" sz="1800" dirty="0" smtClean="0"/>
            </a:br>
            <a:r>
              <a:rPr lang="sk-SK" sz="1800" dirty="0" smtClean="0"/>
              <a:t>z kontinentov. Trpezlivo každý deň zavlažujeme a čakáme, až sa nám planéta zazelená.</a:t>
            </a:r>
            <a:endParaRPr lang="sk-SK" sz="18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/>
          <a:srcRect l="32025" t="6720" r="31751" b="6761"/>
          <a:stretch>
            <a:fillRect/>
          </a:stretch>
        </p:blipFill>
        <p:spPr bwMode="auto">
          <a:xfrm>
            <a:off x="107504" y="1628800"/>
            <a:ext cx="3672408" cy="4824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 cstate="print"/>
          <a:srcRect l="12075" t="14280" r="16001" b="21360"/>
          <a:stretch>
            <a:fillRect/>
          </a:stretch>
        </p:blipFill>
        <p:spPr bwMode="auto">
          <a:xfrm>
            <a:off x="3923928" y="2060848"/>
            <a:ext cx="5040560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Ako Kubko a Maťko kvetiny počítali</a:t>
            </a:r>
            <a:endParaRPr lang="sk-SK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12467" t="5880" r="17709" b="6761"/>
          <a:stretch>
            <a:fillRect/>
          </a:stretch>
        </p:blipFill>
        <p:spPr bwMode="auto">
          <a:xfrm>
            <a:off x="1475656" y="1484784"/>
            <a:ext cx="6984776" cy="511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 l="39374" t="38639" r="43301" b="40361"/>
          <a:stretch>
            <a:fillRect/>
          </a:stretch>
        </p:blipFill>
        <p:spPr bwMode="auto">
          <a:xfrm>
            <a:off x="467544" y="1340768"/>
            <a:ext cx="2376264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 cstate="print"/>
          <a:srcRect l="11550" t="12600" r="15476" b="6761"/>
          <a:stretch>
            <a:fillRect/>
          </a:stretch>
        </p:blipFill>
        <p:spPr bwMode="auto">
          <a:xfrm>
            <a:off x="323528" y="188640"/>
            <a:ext cx="5544616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2075" t="6720" r="16001" b="7081"/>
          <a:stretch>
            <a:fillRect/>
          </a:stretch>
        </p:blipFill>
        <p:spPr bwMode="auto">
          <a:xfrm>
            <a:off x="2483768" y="3140968"/>
            <a:ext cx="6264696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6084168" y="404664"/>
            <a:ext cx="2232248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k-SK" dirty="0" smtClean="0"/>
              <a:t>Bez počítania odhadni, či je vo vani viac ružových alebo modrých kvietkov  </a:t>
            </a:r>
          </a:p>
          <a:p>
            <a:pPr marL="342900" indent="-342900">
              <a:buAutoNum type="arabicPeriod"/>
            </a:pPr>
            <a:endParaRPr lang="sk-SK" dirty="0" smtClean="0"/>
          </a:p>
          <a:p>
            <a:pPr marL="342900" indent="-342900">
              <a:buAutoNum type="arabicPeriod"/>
            </a:pPr>
            <a:r>
              <a:rPr lang="sk-SK" dirty="0" smtClean="0"/>
              <a:t>Roztrieď kvietky na dve skupiny podľa farby</a:t>
            </a:r>
            <a:endParaRPr lang="sk-SK" dirty="0"/>
          </a:p>
        </p:txBody>
      </p:sp>
      <p:sp>
        <p:nvSpPr>
          <p:cNvPr id="5" name="TextovéPole 4"/>
          <p:cNvSpPr txBox="1"/>
          <p:nvPr/>
        </p:nvSpPr>
        <p:spPr>
          <a:xfrm>
            <a:off x="0" y="4077072"/>
            <a:ext cx="24117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3. Over si spočítaním,</a:t>
            </a:r>
          </a:p>
          <a:p>
            <a:r>
              <a:rPr lang="sk-SK" dirty="0" smtClean="0"/>
              <a:t>    ktorých kvetov je</a:t>
            </a:r>
          </a:p>
          <a:p>
            <a:r>
              <a:rPr lang="sk-SK" dirty="0" smtClean="0"/>
              <a:t>    viac, alebo či je</a:t>
            </a:r>
          </a:p>
          <a:p>
            <a:r>
              <a:rPr lang="sk-SK" dirty="0" smtClean="0"/>
              <a:t>    počet kvetov rovnaký</a:t>
            </a:r>
          </a:p>
          <a:p>
            <a:endParaRPr lang="sk-SK" dirty="0" smtClean="0"/>
          </a:p>
          <a:p>
            <a:r>
              <a:rPr lang="sk-SK" dirty="0" smtClean="0"/>
              <a:t>4. Spočítaj všetky kvety</a:t>
            </a:r>
            <a:endParaRPr lang="sk-SK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/>
          </a:bodyPr>
          <a:lstStyle/>
          <a:p>
            <a:r>
              <a:rPr lang="sk-SK" sz="4000" dirty="0" smtClean="0"/>
              <a:t>Vyrob si hračku s Kubkom a Maťkom</a:t>
            </a:r>
            <a:r>
              <a:rPr lang="sk-SK" sz="1200" dirty="0" smtClean="0"/>
              <a:t/>
            </a:r>
            <a:br>
              <a:rPr lang="sk-SK" sz="1200" dirty="0" smtClean="0"/>
            </a:br>
            <a:r>
              <a:rPr lang="sk-SK" sz="1200" dirty="0" smtClean="0"/>
              <a:t> Náš postup na cestovnú verziu nájdete tu: </a:t>
            </a:r>
            <a:r>
              <a:rPr lang="sk-SK" sz="1200" dirty="0" smtClean="0">
                <a:hlinkClick r:id="rId2"/>
              </a:rPr>
              <a:t>https://artmama.sme.sk/vsetko-ostatne/piskvorky</a:t>
            </a:r>
            <a:r>
              <a:rPr lang="sk-SK" sz="1200" dirty="0" smtClean="0"/>
              <a:t/>
            </a:r>
            <a:br>
              <a:rPr lang="sk-SK" sz="1200" dirty="0" smtClean="0"/>
            </a:br>
            <a:endParaRPr lang="sk-SK" sz="1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l="12600" t="6720" r="16001" b="13481"/>
          <a:stretch>
            <a:fillRect/>
          </a:stretch>
        </p:blipFill>
        <p:spPr bwMode="auto">
          <a:xfrm>
            <a:off x="395536" y="1340768"/>
            <a:ext cx="4032448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l="32550" t="7560" r="16001" b="15161"/>
          <a:stretch>
            <a:fillRect/>
          </a:stretch>
        </p:blipFill>
        <p:spPr bwMode="auto">
          <a:xfrm>
            <a:off x="4572000" y="3501008"/>
            <a:ext cx="432048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ovéPole 5"/>
          <p:cNvSpPr txBox="1"/>
          <p:nvPr/>
        </p:nvSpPr>
        <p:spPr>
          <a:xfrm>
            <a:off x="4860032" y="1556792"/>
            <a:ext cx="36724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Piškvorky:</a:t>
            </a:r>
          </a:p>
          <a:p>
            <a:r>
              <a:rPr lang="sk-SK" dirty="0" smtClean="0"/>
              <a:t>-pravítko </a:t>
            </a:r>
          </a:p>
          <a:p>
            <a:r>
              <a:rPr lang="sk-SK" dirty="0" smtClean="0"/>
              <a:t>-výkres </a:t>
            </a:r>
          </a:p>
          <a:p>
            <a:r>
              <a:rPr lang="sk-SK" dirty="0" smtClean="0"/>
              <a:t>-nožnice</a:t>
            </a:r>
          </a:p>
          <a:p>
            <a:r>
              <a:rPr lang="sk-SK" dirty="0" smtClean="0"/>
              <a:t>-fixky  </a:t>
            </a:r>
            <a:r>
              <a:rPr lang="sk-SK" sz="1400" dirty="0" smtClean="0"/>
              <a:t>(decor pen, alebo acrylové farby)       </a:t>
            </a:r>
          </a:p>
          <a:p>
            <a:r>
              <a:rPr lang="sk-SK" dirty="0" smtClean="0"/>
              <a:t>-kamienky</a:t>
            </a:r>
            <a:endParaRPr lang="sk-SK" dirty="0"/>
          </a:p>
        </p:txBody>
      </p:sp>
      <p:sp>
        <p:nvSpPr>
          <p:cNvPr id="7" name="TextovéPole 6"/>
          <p:cNvSpPr txBox="1"/>
          <p:nvPr/>
        </p:nvSpPr>
        <p:spPr>
          <a:xfrm>
            <a:off x="539552" y="4797152"/>
            <a:ext cx="38164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sk-SK" dirty="0" smtClean="0"/>
              <a:t>Vystrihneme štvorec</a:t>
            </a:r>
          </a:p>
          <a:p>
            <a:pPr marL="342900" indent="-342900">
              <a:buAutoNum type="arabicPeriod"/>
            </a:pPr>
            <a:endParaRPr lang="sk-SK" dirty="0" smtClean="0"/>
          </a:p>
          <a:p>
            <a:pPr marL="342900" indent="-342900">
              <a:buAutoNum type="arabicPeriod"/>
            </a:pPr>
            <a:r>
              <a:rPr lang="sk-SK" dirty="0" smtClean="0"/>
              <a:t>Zakreslíme mriežku (3x3 štvorec)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7300" t="6720" r="31751" b="7081"/>
          <a:stretch>
            <a:fillRect/>
          </a:stretch>
        </p:blipFill>
        <p:spPr bwMode="auto">
          <a:xfrm>
            <a:off x="251520" y="260648"/>
            <a:ext cx="3456384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 l="27558" t="5880" r="31492" b="6241"/>
          <a:stretch>
            <a:fillRect/>
          </a:stretch>
        </p:blipFill>
        <p:spPr bwMode="auto">
          <a:xfrm>
            <a:off x="4211960" y="260648"/>
            <a:ext cx="4320480" cy="43204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ovéPole 3"/>
          <p:cNvSpPr txBox="1"/>
          <p:nvPr/>
        </p:nvSpPr>
        <p:spPr>
          <a:xfrm>
            <a:off x="251520" y="4797152"/>
            <a:ext cx="3456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3.  Namaľujeme prvú skupinu 5 </a:t>
            </a:r>
          </a:p>
          <a:p>
            <a:r>
              <a:rPr lang="sk-SK" dirty="0" smtClean="0"/>
              <a:t>     kamienkov rovnakými farbami</a:t>
            </a:r>
          </a:p>
          <a:p>
            <a:pPr marL="342900" indent="-342900"/>
            <a:r>
              <a:rPr lang="sk-SK" dirty="0" smtClean="0"/>
              <a:t>4.  Namaľujeme druhú skupinu 5</a:t>
            </a:r>
          </a:p>
          <a:p>
            <a:pPr marL="342900" indent="-342900"/>
            <a:r>
              <a:rPr lang="sk-SK" dirty="0" smtClean="0"/>
              <a:t>     kamienkov rovnakými farbami</a:t>
            </a:r>
          </a:p>
          <a:p>
            <a:pPr marL="342900" indent="-342900"/>
            <a:r>
              <a:rPr lang="sk-SK" dirty="0" smtClean="0"/>
              <a:t>     (inými ako prvý skupina)</a:t>
            </a:r>
          </a:p>
          <a:p>
            <a:pPr marL="342900" indent="-342900"/>
            <a:endParaRPr lang="sk-SK" dirty="0"/>
          </a:p>
        </p:txBody>
      </p:sp>
      <p:sp>
        <p:nvSpPr>
          <p:cNvPr id="5" name="TextovéPole 4"/>
          <p:cNvSpPr txBox="1"/>
          <p:nvPr/>
        </p:nvSpPr>
        <p:spPr>
          <a:xfrm>
            <a:off x="3923928" y="4869160"/>
            <a:ext cx="47525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solidFill>
                  <a:srgbClr val="FF0000"/>
                </a:solidFill>
              </a:rPr>
              <a:t>Pravidlá hry:</a:t>
            </a:r>
          </a:p>
          <a:p>
            <a:r>
              <a:rPr lang="sk-SK" dirty="0" smtClean="0">
                <a:solidFill>
                  <a:srgbClr val="FF0000"/>
                </a:solidFill>
              </a:rPr>
              <a:t>Hráči striedavo pokladajú na hracie štvorčeky po jednej figúrke. Koho tri figúrky sú vedľa seba horizontálne, vertikálne alebo diagonálne, vyhráva. Hráč sa snaží súperovi znemožniť výhru. </a:t>
            </a:r>
            <a:endParaRPr lang="sk-SK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1600" dirty="0" smtClean="0"/>
              <a:t>1. Sed so skríženými nohami, paže voľne vedľa tela; mierny záklon a  predklon </a:t>
            </a:r>
            <a:r>
              <a:rPr lang="sk-SK" sz="1600" i="1" dirty="0" smtClean="0"/>
              <a:t>(brada na hrudník). </a:t>
            </a:r>
            <a:br>
              <a:rPr lang="sk-SK" sz="1600" i="1" dirty="0" smtClean="0"/>
            </a:br>
            <a:r>
              <a:rPr lang="sk-SK" sz="1600" i="1" dirty="0" smtClean="0"/>
              <a:t>2. </a:t>
            </a:r>
            <a:r>
              <a:rPr lang="sk-SK" sz="1600" dirty="0" smtClean="0"/>
              <a:t>Sed so skríženými nohami, paže voľne vedľa tela; otáčanie hlavy v P, v Ľ (vo vodorovnom smere). </a:t>
            </a:r>
            <a:br>
              <a:rPr lang="sk-SK" sz="1600" dirty="0" smtClean="0"/>
            </a:br>
            <a:r>
              <a:rPr lang="sk-SK" sz="1600" dirty="0" smtClean="0"/>
              <a:t>3. Sed so skríženými nohami, ruky predpažené, kmitáme prstami (prší dážď) </a:t>
            </a:r>
            <a:br>
              <a:rPr lang="sk-SK" sz="1600" dirty="0" smtClean="0"/>
            </a:br>
            <a:r>
              <a:rPr lang="sk-SK" sz="1600" dirty="0" smtClean="0"/>
              <a:t>4. Sed so skríženými nohami, upažiť skrčmo, ruky na ramená (</a:t>
            </a:r>
            <a:r>
              <a:rPr lang="sk-SK" sz="1600" i="1" dirty="0" smtClean="0"/>
              <a:t>krídelka</a:t>
            </a:r>
            <a:r>
              <a:rPr lang="sk-SK" sz="1600" dirty="0" smtClean="0"/>
              <a:t>); kmitanie pažami hore a dole. </a:t>
            </a:r>
            <a:r>
              <a:rPr lang="sk-SK" sz="1400" dirty="0" smtClean="0"/>
              <a:t/>
            </a:r>
            <a:br>
              <a:rPr lang="sk-SK" sz="1400" dirty="0" smtClean="0"/>
            </a:br>
            <a:endParaRPr lang="sk-SK" sz="14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/>
          <a:srcRect l="28350" t="21840" r="25451" b="27761"/>
          <a:stretch>
            <a:fillRect/>
          </a:stretch>
        </p:blipFill>
        <p:spPr bwMode="auto">
          <a:xfrm>
            <a:off x="467544" y="1484783"/>
            <a:ext cx="3672408" cy="2376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 l="26775" t="31920" r="28076" b="20201"/>
          <a:stretch>
            <a:fillRect/>
          </a:stretch>
        </p:blipFill>
        <p:spPr bwMode="auto">
          <a:xfrm>
            <a:off x="4644008" y="1484784"/>
            <a:ext cx="4032448" cy="24340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/>
          <a:srcRect l="20475" t="21000" r="23351" b="21041"/>
          <a:stretch>
            <a:fillRect/>
          </a:stretch>
        </p:blipFill>
        <p:spPr bwMode="auto">
          <a:xfrm>
            <a:off x="467544" y="4077072"/>
            <a:ext cx="3672407" cy="2587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/>
          <a:srcRect l="26775" t="29080" r="28601" b="25561"/>
          <a:stretch>
            <a:fillRect/>
          </a:stretch>
        </p:blipFill>
        <p:spPr bwMode="auto">
          <a:xfrm>
            <a:off x="4644008" y="4077072"/>
            <a:ext cx="4039116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1400" dirty="0" smtClean="0"/>
              <a:t>5. Ľah na chrbte, paže pri tele, nadvihovať hlavu, snažiť sa pozrieť na prsty na nohách. </a:t>
            </a:r>
            <a:br>
              <a:rPr lang="sk-SK" sz="1400" dirty="0" smtClean="0"/>
            </a:br>
            <a:r>
              <a:rPr lang="sk-SK" sz="1400" dirty="0" smtClean="0"/>
              <a:t>6. Uvoľnenie všetkých svalov i mimických, končatiny uvoľnené ako handrová bábika. </a:t>
            </a:r>
            <a:br>
              <a:rPr lang="sk-SK" sz="1400" dirty="0" smtClean="0"/>
            </a:br>
            <a:r>
              <a:rPr lang="sk-SK" sz="1400" i="1" dirty="0" smtClean="0"/>
              <a:t>(všetky cviky opakujeme podľa potreby približne 4krát, dbáme na správne dýchanie a správne držanie tela)</a:t>
            </a:r>
            <a:endParaRPr lang="sk-SK" sz="1400" i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/>
          <a:srcRect l="24542" t="15960" r="26109" b="9281"/>
          <a:stretch>
            <a:fillRect/>
          </a:stretch>
        </p:blipFill>
        <p:spPr bwMode="auto">
          <a:xfrm>
            <a:off x="323528" y="1844824"/>
            <a:ext cx="388843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/>
          <a:srcRect l="22575" t="10920" r="17051" b="12641"/>
          <a:stretch>
            <a:fillRect/>
          </a:stretch>
        </p:blipFill>
        <p:spPr bwMode="auto">
          <a:xfrm>
            <a:off x="4499992" y="1844824"/>
            <a:ext cx="4392488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1400" dirty="0" smtClean="0"/>
              <a:t>7. Kľak, predpažiť; „presadanie“  do sedu kľačmo v P, Ľ a späť.</a:t>
            </a:r>
            <a:br>
              <a:rPr lang="sk-SK" sz="1400" dirty="0" smtClean="0"/>
            </a:br>
            <a:r>
              <a:rPr lang="sk-SK" sz="1400" dirty="0" smtClean="0"/>
              <a:t>8. Stoj mierne rozkročný, upažiť pokrčmo dole (</a:t>
            </a:r>
            <a:r>
              <a:rPr lang="sk-SK" sz="1400" i="1" dirty="0" smtClean="0"/>
              <a:t>ruky v bok</a:t>
            </a:r>
            <a:r>
              <a:rPr lang="sk-SK" sz="1400" dirty="0" smtClean="0"/>
              <a:t>); znožné poskoky vpred a vzad.  </a:t>
            </a:r>
            <a:br>
              <a:rPr lang="sk-SK" sz="1400" dirty="0" smtClean="0"/>
            </a:br>
            <a:r>
              <a:rPr lang="sk-SK" sz="1400" i="1" dirty="0" smtClean="0"/>
              <a:t>(Pri cvičení máme otvorené okno, pred cvičení i na záver hlboký nádych nosom a výdych ústami.) </a:t>
            </a:r>
            <a:r>
              <a:rPr lang="sk-SK" sz="1400" dirty="0" smtClean="0"/>
              <a:t/>
            </a:r>
            <a:br>
              <a:rPr lang="sk-SK" sz="1400" dirty="0" smtClean="0"/>
            </a:br>
            <a:endParaRPr lang="sk-SK" sz="14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26775" t="22680" r="22301" b="10961"/>
          <a:stretch>
            <a:fillRect/>
          </a:stretch>
        </p:blipFill>
        <p:spPr bwMode="auto">
          <a:xfrm>
            <a:off x="467544" y="1988840"/>
            <a:ext cx="4155499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l="32025" t="14280" r="33326" b="26921"/>
          <a:stretch>
            <a:fillRect/>
          </a:stretch>
        </p:blipFill>
        <p:spPr bwMode="auto">
          <a:xfrm>
            <a:off x="5148064" y="1988840"/>
            <a:ext cx="3530449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10146"/>
          </a:xfrm>
        </p:spPr>
        <p:txBody>
          <a:bodyPr>
            <a:normAutofit fontScale="90000"/>
          </a:bodyPr>
          <a:lstStyle/>
          <a:p>
            <a:r>
              <a:rPr lang="sk-SK" dirty="0" smtClean="0"/>
              <a:t>Zdravé nohy </a:t>
            </a:r>
            <a:br>
              <a:rPr lang="sk-SK" dirty="0" smtClean="0"/>
            </a:br>
            <a:r>
              <a:rPr lang="sk-SK" sz="1800" dirty="0" smtClean="0"/>
              <a:t>1. Na zem položíme šatku alebo vreckovku. Deti sa ho snažia chytiť prstami na nohách.</a:t>
            </a:r>
            <a:br>
              <a:rPr lang="sk-SK" sz="1800" dirty="0" smtClean="0"/>
            </a:br>
            <a:r>
              <a:rPr lang="sk-SK" sz="1800" dirty="0" smtClean="0"/>
              <a:t>Nohy vystriedame. Opakujeme podľa potreby.</a:t>
            </a:r>
            <a:endParaRPr lang="sk-SK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29266" t="5880" r="25584" b="6761"/>
          <a:stretch>
            <a:fillRect/>
          </a:stretch>
        </p:blipFill>
        <p:spPr bwMode="auto">
          <a:xfrm>
            <a:off x="539552" y="1916832"/>
            <a:ext cx="3672408" cy="444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 cstate="print"/>
          <a:srcRect l="28875" t="5880" r="28601" b="10441"/>
          <a:stretch>
            <a:fillRect/>
          </a:stretch>
        </p:blipFill>
        <p:spPr bwMode="auto">
          <a:xfrm>
            <a:off x="4618394" y="1916832"/>
            <a:ext cx="3630046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1800" dirty="0" smtClean="0"/>
              <a:t>2. Deti plynulými ťahmi chodidlom presúvajú loptičku dopredu a dozadu.</a:t>
            </a:r>
            <a:br>
              <a:rPr lang="sk-SK" sz="1800" dirty="0" smtClean="0"/>
            </a:br>
            <a:r>
              <a:rPr lang="sk-SK" sz="1800" dirty="0" smtClean="0"/>
              <a:t>3. Deti uchopia loptičku oboma chodidlami a gúľajú ju medzi chodidlami.</a:t>
            </a:r>
            <a:endParaRPr lang="sk-SK" sz="1800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/>
          <a:srcRect l="26117" t="5880" r="31359" b="7081"/>
          <a:stretch>
            <a:fillRect/>
          </a:stretch>
        </p:blipFill>
        <p:spPr bwMode="auto">
          <a:xfrm>
            <a:off x="467544" y="1700808"/>
            <a:ext cx="3749956" cy="4797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 cstate="print"/>
          <a:srcRect l="24675" t="5560" r="32276" b="12961"/>
          <a:stretch>
            <a:fillRect/>
          </a:stretch>
        </p:blipFill>
        <p:spPr bwMode="auto">
          <a:xfrm>
            <a:off x="4427985" y="1700808"/>
            <a:ext cx="4032448" cy="4770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1600" dirty="0" smtClean="0"/>
              <a:t>4. Môžeme si vyrobiť relaxačný chodníček pre zdravé chodidlá. Do vrecúšok, ponožiek, alebo siloniek si nasypeme rovnaký druh strukoviny. </a:t>
            </a:r>
            <a:endParaRPr lang="sk-SK" sz="1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/>
          <a:srcRect l="35699" t="15759" r="40676" b="15682"/>
          <a:stretch>
            <a:fillRect/>
          </a:stretch>
        </p:blipFill>
        <p:spPr bwMode="auto">
          <a:xfrm>
            <a:off x="251520" y="1484784"/>
            <a:ext cx="2815705" cy="510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 cstate="print"/>
          <a:srcRect l="11550" t="15960" r="15476" b="16001"/>
          <a:stretch>
            <a:fillRect/>
          </a:stretch>
        </p:blipFill>
        <p:spPr bwMode="auto">
          <a:xfrm>
            <a:off x="3131840" y="2276872"/>
            <a:ext cx="580775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371</TotalTime>
  <Words>593</Words>
  <Application>Microsoft Office PowerPoint</Application>
  <PresentationFormat>Prezentácia na obrazovke (4:3)</PresentationFormat>
  <Paragraphs>71</Paragraphs>
  <Slides>36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36</vt:i4>
      </vt:variant>
    </vt:vector>
  </HeadingPairs>
  <TitlesOfParts>
    <vt:vector size="37" baseType="lpstr">
      <vt:lpstr>Motiv sady Office</vt:lpstr>
      <vt:lpstr>Zem a jej tajomstvá</vt:lpstr>
      <vt:lpstr>Toto sú moji pomocníci.  Sú to veru chlapci rúči, na všeličo veru súci. Obaja z 3.A  Kubko do školy a Maťko k nám do škôlky chodí, u pani učiteľky Janky a Nikolky sa mu dobre vodí. </vt:lpstr>
      <vt:lpstr>Vstávať, vstávať a cvičiť!   Pustime si pieseň Naša Zem je guľatá, a veselo si zatancujme,  poskáčme, napodobnime zvieratá  https://www.youtube.com/watch?v=mljgGEIHK5c </vt:lpstr>
      <vt:lpstr>1. Sed so skríženými nohami, paže voľne vedľa tela; mierny záklon a  predklon (brada na hrudník).  2. Sed so skríženými nohami, paže voľne vedľa tela; otáčanie hlavy v P, v Ľ (vo vodorovnom smere).  3. Sed so skríženými nohami, ruky predpažené, kmitáme prstami (prší dážď)  4. Sed so skríženými nohami, upažiť skrčmo, ruky na ramená (krídelka); kmitanie pažami hore a dole.  </vt:lpstr>
      <vt:lpstr>5. Ľah na chrbte, paže pri tele, nadvihovať hlavu, snažiť sa pozrieť na prsty na nohách.  6. Uvoľnenie všetkých svalov i mimických, končatiny uvoľnené ako handrová bábika.  (všetky cviky opakujeme podľa potreby približne 4krát, dbáme na správne dýchanie a správne držanie tela)</vt:lpstr>
      <vt:lpstr>7. Kľak, predpažiť; „presadanie“  do sedu kľačmo v P, Ľ a späť. 8. Stoj mierne rozkročný, upažiť pokrčmo dole (ruky v bok); znožné poskoky vpred a vzad.   (Pri cvičení máme otvorené okno, pred cvičení i na záver hlboký nádych nosom a výdych ústami.)  </vt:lpstr>
      <vt:lpstr>Zdravé nohy  1. Na zem položíme šatku alebo vreckovku. Deti sa ho snažia chytiť prstami na nohách. Nohy vystriedame. Opakujeme podľa potreby.</vt:lpstr>
      <vt:lpstr>2. Deti plynulými ťahmi chodidlom presúvajú loptičku dopredu a dozadu. 3. Deti uchopia loptičku oboma chodidlami a gúľajú ju medzi chodidlami.</vt:lpstr>
      <vt:lpstr>4. Môžeme si vyrobiť relaxačný chodníček pre zdravé chodidlá. Do vrecúšok, ponožiek, alebo siloniek si nasypeme rovnaký druh strukoviny. </vt:lpstr>
      <vt:lpstr>5. Upratovanie hračiek nohami  (V MŠ i u nás doma je nasledovný harmonogram: cvičenie, hygiena, desiata, vzdelávacie činnosti)</vt:lpstr>
      <vt:lpstr>Ako Kubko s Maťkom desiatu vymýšľali </vt:lpstr>
      <vt:lpstr>                 Naša Zem je guľatá        žijú  na  nej  zvieratá  ,  ľudia  ,   rastliny    -   čiže    živá    príroda</vt:lpstr>
      <vt:lpstr>Tajomstvá sa Zeme  neživá  príroda  voda  ,  piesok  ,  pôda  ,  kamene  ,  lastúry  a iné.</vt:lpstr>
      <vt:lpstr>Hory, lesy, lúky, potoky, rieky, jazerá, moria, oceány,  sopky a gejzíry – aj to sú bohatstvá našej Zeme</vt:lpstr>
      <vt:lpstr>Ako vyzerá naša Zem          to vieme aj vďaka pirátom, moreplavcom a kozmonautom .</vt:lpstr>
      <vt:lpstr>Pracovný list  plynulým ťahom pospájaj prerušované čiary, pologule vyfarbi </vt:lpstr>
      <vt:lpstr>Pred každou výtvarnou činnosťou si rozcvičíme ruky, ohýbame prsty, krúžime zápästím, dbáme na vzpriamené sedenie, správny úchop ceruzky a nožníc. Raz sa prsty hádali akú prácu konali. Palec ten je silný, ukazovák pilný, Prostredník je najdlhší, prstenník  je najkrajší  a malíček najmenší. </vt:lpstr>
      <vt:lpstr>Planétu Zem treba chrániť Vieš, čo škodí planéte? (dym z aut, továrne, spreje, odpadky, plytvanie vody a elektriky a iné)</vt:lpstr>
      <vt:lpstr>Omaľovánky </vt:lpstr>
      <vt:lpstr>Nakreslime si Zem s odkazom  Naša kreslená planéta je smutná, lebo je špinavá...ale keď sa papier roztiahne... postup ako vyrobiť rozťahovací obrázok  https://artmama.sme.sk/tvorenie-z-papiera/vtipne-roztahovacie-obrazky </vt:lpstr>
      <vt:lpstr>...planéta je šťastná, lebo sa čistí...ale úplne sama to nezvládne, musíme jej pomáhať...</vt:lpstr>
      <vt:lpstr>Ako Kubko a Maťko planétu Zem čistili</vt:lpstr>
      <vt:lpstr>Skúsme si to natrénovať pomocou hry postup na malé kontajneriky </vt:lpstr>
      <vt:lpstr>Môžeme deťom vytlačiť pomôcku, alebo im vysvetlime, aký odpad patrí do ktorého kontajnera. Taktiež si môžeme vytlačiť obrázok planéty Zem, a prekryť je odpadkami. Deti postupne triedia odpad do správneho kontajnera. Sivý- bioodpad, modrý- papier, oranžový- elektroodpad,  žltý- plast, zelený- sklo, červený- kovy, čierny/tmavomodrý- zmiešaný odpad.</vt:lpstr>
      <vt:lpstr>Recykláciou dávame odpadu šancu na nové využitie </vt:lpstr>
      <vt:lpstr>Kubko a Maťko majú pomocný papier na chladničke, aby vedeli do ktorého koša, čo hodiť.</vt:lpstr>
      <vt:lpstr> Kubko a Maťko odporúčajú rozprávky Moana/Vaina – rozpráva o tom, že je dôležité chrániť prírodu (Tefity), vážiť si jej dary,                             nebrať to, čo nám nepatrí, aby nevyschla  a nepomstila sa nám (Teká).  Wall-e – rozprávka o tom, ako ľudia znečistili planétu, postavili robotov, aby ju vyčistili, no ostane                  len Wall-e, kým sa tak nestane žijú vo vesmírnej lodi. Neskôr pošlú na Zem sondu Eve,                   ktorá má za úlohu nájsť rastlinu, ako symbol nového života na Zemi</vt:lpstr>
      <vt:lpstr>    Ako deti s Kubkom a Maťkom kvety sadili Keď už  sme vyčistili planétu, je čas ju krásne ozdobiť  kvetmi, bylinkami, kríkmi, stromami.  </vt:lpstr>
      <vt:lpstr>Keď nemáme záhradu ani predzáhradku môžeme si kvety zasadiť do kvetináča, vajíčkovej škrupinky, alebo na papierové planéty </vt:lpstr>
      <vt:lpstr>Papier si vyfarbíme na modro.                   Potom vyfarbený kruh vystrihneme.</vt:lpstr>
      <vt:lpstr>Nalepíme na papier vatu,                               Na vatu nasypeme semienka     ktorá predstavuje kontinenty.                                      rastlín alebo byliniek.</vt:lpstr>
      <vt:lpstr>Semiačka môžeme postriekať vodou v rozprašovači, ale naliať kanvičkou vodu na modrú časť planéty, čiže moria a oceány. Vodu nelejeme na semená, aby neodplávali  z kontinentov. Trpezlivo každý deň zavlažujeme a čakáme, až sa nám planéta zazelená.</vt:lpstr>
      <vt:lpstr>Ako Kubko a Maťko kvetiny počítali</vt:lpstr>
      <vt:lpstr>Snímka 34</vt:lpstr>
      <vt:lpstr>Vyrob si hračku s Kubkom a Maťkom  Náš postup na cestovnú verziu nájdete tu: https://artmama.sme.sk/vsetko-ostatne/piskvorky </vt:lpstr>
      <vt:lpstr>Snímka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Zem a jej tajomstvá</dc:title>
  <dc:creator>Pizzo</dc:creator>
  <cp:lastModifiedBy>user</cp:lastModifiedBy>
  <cp:revision>72</cp:revision>
  <dcterms:created xsi:type="dcterms:W3CDTF">2020-04-19T15:06:44Z</dcterms:created>
  <dcterms:modified xsi:type="dcterms:W3CDTF">2020-04-19T22:11:02Z</dcterms:modified>
</cp:coreProperties>
</file>